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97" r:id="rId3"/>
    <p:sldId id="256" r:id="rId5"/>
    <p:sldId id="298" r:id="rId6"/>
    <p:sldId id="331" r:id="rId7"/>
    <p:sldId id="332" r:id="rId8"/>
    <p:sldId id="333" r:id="rId9"/>
    <p:sldId id="299" r:id="rId10"/>
    <p:sldId id="359" r:id="rId11"/>
    <p:sldId id="362" r:id="rId12"/>
    <p:sldId id="300" r:id="rId13"/>
    <p:sldId id="360" r:id="rId14"/>
    <p:sldId id="329" r:id="rId15"/>
    <p:sldId id="400" r:id="rId16"/>
    <p:sldId id="408" r:id="rId17"/>
    <p:sldId id="363" r:id="rId18"/>
    <p:sldId id="386" r:id="rId19"/>
    <p:sldId id="364" r:id="rId20"/>
    <p:sldId id="365" r:id="rId21"/>
    <p:sldId id="409" r:id="rId22"/>
    <p:sldId id="361" r:id="rId23"/>
    <p:sldId id="286" r:id="rId24"/>
    <p:sldId id="288" r:id="rId25"/>
  </p:sldIdLst>
  <p:sldSz cx="12192000" cy="6858000"/>
  <p:notesSz cx="6858000" cy="9144000"/>
  <p:embeddedFontLst>
    <p:embeddedFont>
      <p:font typeface="Arial Unicode MS" panose="020B0604020202020204" pitchFamily="34" charset="-122"/>
      <p:regular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7996"/>
    <a:srgbClr val="878497"/>
    <a:srgbClr val="4F5261"/>
    <a:srgbClr val="454855"/>
    <a:srgbClr val="ACB6C2"/>
    <a:srgbClr val="E6E6E1"/>
    <a:srgbClr val="777C91"/>
    <a:srgbClr val="DAD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22" autoAdjust="0"/>
    <p:restoredTop sz="88754" autoAdjust="0"/>
  </p:normalViewPr>
  <p:slideViewPr>
    <p:cSldViewPr snapToGrid="0">
      <p:cViewPr varScale="1">
        <p:scale>
          <a:sx n="73" d="100"/>
          <a:sy n="73" d="100"/>
        </p:scale>
        <p:origin x="91" y="379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-17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7.xml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E3D3D-54CC-4465-A424-D1F77C67D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7B36A-A9E4-4FF0-8117-3F9EB9F2012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插入视频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插入</a:t>
            </a:r>
            <a:r>
              <a:rPr lang="zh-CN" altLang="en-US"/>
              <a:t>视频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526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方正兰亭黑简体" panose="02000000000000000000" pitchFamily="2" charset="-122"/>
              </a:defRPr>
            </a:lvl1pPr>
          </a:lstStyle>
          <a:p>
            <a:fld id="{73C2964C-4B5D-4CCF-AF6C-2DD6D8D46C59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方正兰亭黑简体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方正兰亭黑简体" panose="02000000000000000000" pitchFamily="2" charset="-122"/>
              </a:defRPr>
            </a:lvl1pPr>
          </a:lstStyle>
          <a:p>
            <a:fld id="{9EC0D1B5-3C17-4475-AEE9-C5749151ADA1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方正兰亭黑简体" panose="020000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方正兰亭黑简体" panose="020000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方正兰亭黑简体" panose="020000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方正兰亭黑简体" panose="020000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方正兰亭黑简体" panose="020000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tags" Target="../tags/tag6.xml"/><Relationship Id="rId4" Type="http://schemas.openxmlformats.org/officeDocument/2006/relationships/image" Target="../media/image12.png"/><Relationship Id="rId3" Type="http://schemas.openxmlformats.org/officeDocument/2006/relationships/tags" Target="../tags/tag5.xml"/><Relationship Id="rId2" Type="http://schemas.openxmlformats.org/officeDocument/2006/relationships/image" Target="../media/image11.png"/><Relationship Id="rId1" Type="http://schemas.openxmlformats.org/officeDocument/2006/relationships/tags" Target="../tags/tag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545081"/>
            <a:ext cx="12192000" cy="1201000"/>
          </a:xfrm>
          <a:prstGeom prst="rect">
            <a:avLst/>
          </a:prstGeom>
          <a:pattFill prst="ltVert">
            <a:fgClr>
              <a:srgbClr val="647996"/>
            </a:fgClr>
            <a:bgClr>
              <a:srgbClr val="4F5261"/>
            </a:bgClr>
          </a:pattFill>
          <a:ln>
            <a:solidFill>
              <a:srgbClr val="64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2545080"/>
            <a:ext cx="3712464" cy="1201001"/>
          </a:xfrm>
          <a:prstGeom prst="rect">
            <a:avLst/>
          </a:prstGeom>
          <a:solidFill>
            <a:srgbClr val="64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716687" y="4534573"/>
            <a:ext cx="175519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华文细黑" panose="02010600040101010101" pitchFamily="2" charset="-122"/>
              </a:rPr>
              <a:t>学号：</a:t>
            </a:r>
            <a:endParaRPr lang="en-US" altLang="zh-CN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sym typeface="华文细黑" panose="02010600040101010101" pitchFamily="2" charset="-122"/>
            </a:endParaRPr>
          </a:p>
        </p:txBody>
      </p:sp>
      <p:sp>
        <p:nvSpPr>
          <p:cNvPr id="119" name="TextBox 10"/>
          <p:cNvSpPr txBox="1"/>
          <p:nvPr/>
        </p:nvSpPr>
        <p:spPr>
          <a:xfrm>
            <a:off x="4453912" y="2668352"/>
            <a:ext cx="65925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驾校预约学习</a:t>
            </a:r>
            <a:r>
              <a:rPr lang="zh-CN" altLang="en-US" sz="36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系统的设计与实现</a:t>
            </a:r>
            <a:endParaRPr lang="zh-CN" altLang="en-US" sz="3600" spc="300" dirty="0">
              <a:solidFill>
                <a:schemeClr val="bg1"/>
              </a:solidFill>
              <a:latin typeface="方正大黑简体" panose="02010601030101010101" pitchFamily="2" charset="-122"/>
              <a:ea typeface="方正大黑简体" panose="02010601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86480" y="5131435"/>
            <a:ext cx="2383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华文细黑" panose="02010600040101010101" pitchFamily="2" charset="-122"/>
              </a:rPr>
              <a:t>校内指导教师：</a:t>
            </a:r>
            <a:r>
              <a:rPr lang="en-US" altLang="zh-CN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华文细黑" panose="02010600040101010101" pitchFamily="2" charset="-122"/>
              </a:rPr>
              <a:t>**</a:t>
            </a:r>
            <a:endParaRPr lang="zh-CN" altLang="en-US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sym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994650" y="4534535"/>
            <a:ext cx="2916555" cy="3829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华文细黑" panose="02010600040101010101" pitchFamily="2" charset="-122"/>
              </a:rPr>
              <a:t>班级：</a:t>
            </a:r>
            <a:endParaRPr lang="zh-CN" altLang="en-US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3586262" y="4490758"/>
            <a:ext cx="175519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华文细黑" panose="02010600040101010101" pitchFamily="2" charset="-122"/>
              </a:rPr>
              <a:t>答辩人：</a:t>
            </a:r>
            <a:r>
              <a:rPr lang="en-US" altLang="zh-CN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华文细黑" panose="02010600040101010101" pitchFamily="2" charset="-122"/>
              </a:rPr>
              <a:t>*</a:t>
            </a:r>
            <a:endParaRPr lang="en-US" altLang="zh-CN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81481E-6 L 0.22969 -4.81481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63" grpId="0"/>
      <p:bldP spid="119" grpId="0"/>
      <p:bldP spid="3" grpId="0"/>
      <p:bldP spid="7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2545081"/>
            <a:ext cx="12192000" cy="1201000"/>
          </a:xfrm>
          <a:prstGeom prst="rect">
            <a:avLst/>
          </a:prstGeom>
          <a:pattFill prst="ltVert">
            <a:fgClr>
              <a:srgbClr val="647996"/>
            </a:fgClr>
            <a:bgClr>
              <a:srgbClr val="4F5261"/>
            </a:bgClr>
          </a:pattFill>
          <a:ln>
            <a:solidFill>
              <a:srgbClr val="64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278637" y="659948"/>
            <a:ext cx="205216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3</a:t>
            </a:r>
            <a:endParaRPr lang="zh-CN" altLang="en-US" sz="239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267181" y="2545080"/>
            <a:ext cx="4089022" cy="1201001"/>
          </a:xfrm>
          <a:custGeom>
            <a:avLst/>
            <a:gdLst>
              <a:gd name="connsiteX0" fmla="*/ 4144436 w 4144436"/>
              <a:gd name="connsiteY0" fmla="*/ 0 h 1201001"/>
              <a:gd name="connsiteX1" fmla="*/ 2648085 w 4144436"/>
              <a:gd name="connsiteY1" fmla="*/ 0 h 1201001"/>
              <a:gd name="connsiteX2" fmla="*/ 2648085 w 4144436"/>
              <a:gd name="connsiteY2" fmla="*/ 1 h 1201001"/>
              <a:gd name="connsiteX3" fmla="*/ 1184502 w 4144436"/>
              <a:gd name="connsiteY3" fmla="*/ 1 h 1201001"/>
              <a:gd name="connsiteX4" fmla="*/ 0 w 4144436"/>
              <a:gd name="connsiteY4" fmla="*/ 1201001 h 1201001"/>
              <a:gd name="connsiteX5" fmla="*/ 2648085 w 4144436"/>
              <a:gd name="connsiteY5" fmla="*/ 1201001 h 1201001"/>
              <a:gd name="connsiteX6" fmla="*/ 2886179 w 4144436"/>
              <a:gd name="connsiteY6" fmla="*/ 1201001 h 1201001"/>
              <a:gd name="connsiteX7" fmla="*/ 4144436 w 4144436"/>
              <a:gd name="connsiteY7" fmla="*/ 1201001 h 120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44436" h="1201001">
                <a:moveTo>
                  <a:pt x="4144436" y="0"/>
                </a:moveTo>
                <a:lnTo>
                  <a:pt x="2648085" y="0"/>
                </a:lnTo>
                <a:lnTo>
                  <a:pt x="2648085" y="1"/>
                </a:lnTo>
                <a:lnTo>
                  <a:pt x="1184502" y="1"/>
                </a:lnTo>
                <a:lnTo>
                  <a:pt x="0" y="1201001"/>
                </a:lnTo>
                <a:lnTo>
                  <a:pt x="2648085" y="1201001"/>
                </a:lnTo>
                <a:lnTo>
                  <a:pt x="2886179" y="1201001"/>
                </a:lnTo>
                <a:lnTo>
                  <a:pt x="4144436" y="1201001"/>
                </a:lnTo>
                <a:close/>
              </a:path>
            </a:pathLst>
          </a:custGeom>
          <a:solidFill>
            <a:srgbClr val="64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ea typeface="方正兰亭黑简体" panose="02000000000000000000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230398" y="2703151"/>
            <a:ext cx="2938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技术路线</a:t>
            </a:r>
            <a:endParaRPr lang="zh-CN" altLang="en-US" sz="5400" b="1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1" grpId="0"/>
      <p:bldP spid="9" grpId="0" animBg="1"/>
      <p:bldP spid="7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22"/>
          <p:cNvSpPr>
            <a:spLocks noGrp="1"/>
          </p:cNvSpPr>
          <p:nvPr>
            <p:ph type="sldNum" sz="quarter" idx="4294967295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25" name="TextBox 10"/>
          <p:cNvSpPr txBox="1"/>
          <p:nvPr/>
        </p:nvSpPr>
        <p:spPr>
          <a:xfrm>
            <a:off x="5191760" y="440679"/>
            <a:ext cx="180848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技术路线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overview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281305" y="1499235"/>
            <a:ext cx="11071860" cy="1612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前端技术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algn="l"/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使用Vue.js框架搭建前端页面。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algn="l"/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利用Vue Router实现前端路由。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algn="l"/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使用Vuex进行状态管理。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algn="l"/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使用Axios等工具进行与后端的数据交互。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algn="l"/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algn="l"/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后端技术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algn="l"/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使用Spring Boot搭建后端服务。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algn="l"/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集成Spring Security进行用户认证与授权。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algn="l"/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设计并实现RESTful API，支持前端数据请求。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algn="l"/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使用文件上传服务存储用户上传的图片。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algn="l"/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algn="l"/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数据库技术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algn="l"/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使用MySQL存储用户信息、图片信息等数据。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algn="l"/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利用数据库事务确保数据的一致性。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algn="l"/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使用数据库索引提高查询效率。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2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2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2545081"/>
            <a:ext cx="12192000" cy="1201000"/>
          </a:xfrm>
          <a:prstGeom prst="rect">
            <a:avLst/>
          </a:prstGeom>
          <a:pattFill prst="ltVert">
            <a:fgClr>
              <a:srgbClr val="647996"/>
            </a:fgClr>
            <a:bgClr>
              <a:srgbClr val="4F5261"/>
            </a:bgClr>
          </a:pattFill>
          <a:ln>
            <a:solidFill>
              <a:srgbClr val="64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278637" y="659948"/>
            <a:ext cx="1700530" cy="3769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4</a:t>
            </a:r>
            <a:endParaRPr lang="en-US" altLang="zh-CN" sz="239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267181" y="2545080"/>
            <a:ext cx="4089022" cy="1201001"/>
          </a:xfrm>
          <a:custGeom>
            <a:avLst/>
            <a:gdLst>
              <a:gd name="connsiteX0" fmla="*/ 4144436 w 4144436"/>
              <a:gd name="connsiteY0" fmla="*/ 0 h 1201001"/>
              <a:gd name="connsiteX1" fmla="*/ 2648085 w 4144436"/>
              <a:gd name="connsiteY1" fmla="*/ 0 h 1201001"/>
              <a:gd name="connsiteX2" fmla="*/ 2648085 w 4144436"/>
              <a:gd name="connsiteY2" fmla="*/ 1 h 1201001"/>
              <a:gd name="connsiteX3" fmla="*/ 1184502 w 4144436"/>
              <a:gd name="connsiteY3" fmla="*/ 1 h 1201001"/>
              <a:gd name="connsiteX4" fmla="*/ 0 w 4144436"/>
              <a:gd name="connsiteY4" fmla="*/ 1201001 h 1201001"/>
              <a:gd name="connsiteX5" fmla="*/ 2648085 w 4144436"/>
              <a:gd name="connsiteY5" fmla="*/ 1201001 h 1201001"/>
              <a:gd name="connsiteX6" fmla="*/ 2886179 w 4144436"/>
              <a:gd name="connsiteY6" fmla="*/ 1201001 h 1201001"/>
              <a:gd name="connsiteX7" fmla="*/ 4144436 w 4144436"/>
              <a:gd name="connsiteY7" fmla="*/ 1201001 h 120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44436" h="1201001">
                <a:moveTo>
                  <a:pt x="4144436" y="0"/>
                </a:moveTo>
                <a:lnTo>
                  <a:pt x="2648085" y="0"/>
                </a:lnTo>
                <a:lnTo>
                  <a:pt x="2648085" y="1"/>
                </a:lnTo>
                <a:lnTo>
                  <a:pt x="1184502" y="1"/>
                </a:lnTo>
                <a:lnTo>
                  <a:pt x="0" y="1201001"/>
                </a:lnTo>
                <a:lnTo>
                  <a:pt x="2648085" y="1201001"/>
                </a:lnTo>
                <a:lnTo>
                  <a:pt x="2886179" y="1201001"/>
                </a:lnTo>
                <a:lnTo>
                  <a:pt x="4144436" y="1201001"/>
                </a:lnTo>
                <a:close/>
              </a:path>
            </a:pathLst>
          </a:custGeom>
          <a:solidFill>
            <a:srgbClr val="64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ea typeface="方正兰亭黑简体" panose="02000000000000000000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230398" y="2703151"/>
            <a:ext cx="2938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系统功能</a:t>
            </a:r>
            <a:endParaRPr lang="zh-CN" altLang="en-US" sz="5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3" name="Rectangle 44"/>
          <p:cNvSpPr>
            <a:spLocks noChangeArrowheads="1"/>
          </p:cNvSpPr>
          <p:nvPr/>
        </p:nvSpPr>
        <p:spPr bwMode="auto">
          <a:xfrm>
            <a:off x="5031105" y="4290060"/>
            <a:ext cx="1918335" cy="7613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704020202020204" pitchFamily="34" charset="0"/>
              <a:buChar char="•"/>
            </a:pPr>
            <a:r>
              <a:rPr lang="zh-CN" altLang="en-US" sz="1100" spc="3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角色</a:t>
            </a:r>
            <a:endParaRPr lang="zh-CN" altLang="en-US" sz="1100" spc="3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704020202020204" pitchFamily="34" charset="0"/>
              <a:buChar char="•"/>
            </a:pPr>
            <a:r>
              <a:rPr lang="zh-CN" altLang="en-US" sz="1100" spc="3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浏览器端具有的功能</a:t>
            </a:r>
            <a:endParaRPr lang="zh-CN" altLang="en-US" sz="1100" spc="3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704020202020204" pitchFamily="34" charset="0"/>
              <a:buChar char="•"/>
            </a:pPr>
            <a:r>
              <a:rPr lang="zh-CN" altLang="en-US" sz="1100" spc="3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服务器端具有的功能</a:t>
            </a:r>
            <a:endParaRPr lang="zh-CN" altLang="en-US" sz="1100" spc="3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ldLvl="0" animBg="1"/>
      <p:bldP spid="71" grpId="0"/>
      <p:bldP spid="9" grpId="0" bldLvl="0" animBg="1"/>
      <p:bldP spid="78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Box 10"/>
          <p:cNvSpPr txBox="1"/>
          <p:nvPr/>
        </p:nvSpPr>
        <p:spPr>
          <a:xfrm>
            <a:off x="5191760" y="440679"/>
            <a:ext cx="180848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系统功能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overview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1003935" y="1790700"/>
            <a:ext cx="11076940" cy="2531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Font typeface="Wingdings" panose="05000000000000000000" charset="0"/>
              <a:buNone/>
            </a:pPr>
            <a:endParaRPr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(1)前台功能模块：</a:t>
            </a:r>
            <a:endParaRPr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预约教练：学员可以通过系统选择合适的教练并进行预约。</a:t>
            </a:r>
            <a:endParaRPr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科目考试：学员可以在线进行科目考试，查看考试成绩和学习进度。</a:t>
            </a:r>
            <a:endParaRPr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视频资料：学员可以观看科目讲解视频资料，提升学习效果。</a:t>
            </a:r>
            <a:endParaRPr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经验交流：学员可以在平台上交流学习经验、分享心得。</a:t>
            </a:r>
            <a:endParaRPr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公告信息查看：学员可以查看驾校发布的公告信息，了解驾校动态和重要通知。</a:t>
            </a:r>
            <a:endParaRPr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indent="0">
              <a:buFont typeface="Wingdings" panose="05000000000000000000" charset="0"/>
              <a:buNone/>
            </a:pPr>
            <a:endParaRPr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(2)后台功能模块：</a:t>
            </a:r>
            <a:endParaRPr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管理员：系统管理员可以管理系统的整体运行和各项功能。</a:t>
            </a:r>
            <a:endParaRPr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教练管理：管理员可以管理教练信息，包括添加、修改、删除教练信息。</a:t>
            </a:r>
            <a:endParaRPr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视频资料管理：管理员可以上传、修改、删除视频资料，并进行分类管理。</a:t>
            </a:r>
            <a:endParaRPr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科目考试题库管理：管理员可以管理科目考试的题库，包括题目的添加、修改、删除等。</a:t>
            </a:r>
            <a:endParaRPr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轮播图管理：管理员可以管理系统首页的轮播图内容，进行轮播图的添加、删除、排序等操作。</a:t>
            </a:r>
            <a:endParaRPr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留言板管理：管理员可以管理系统的留言板，包括留言的查看、删除、回复等。</a:t>
            </a:r>
            <a:endParaRPr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预约教练管理：管理员可以管理学员的教练预约信息，进行预约的审核、调整等操作。</a:t>
            </a:r>
            <a:endParaRPr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Box 10"/>
          <p:cNvSpPr txBox="1"/>
          <p:nvPr/>
        </p:nvSpPr>
        <p:spPr>
          <a:xfrm>
            <a:off x="5191760" y="440679"/>
            <a:ext cx="180848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系统功能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overview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1003935" y="1790700"/>
            <a:ext cx="11076940" cy="2531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Font typeface="Wingdings" panose="05000000000000000000" charset="0"/>
              <a:buNone/>
            </a:pPr>
            <a:endParaRPr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</p:txBody>
      </p:sp>
      <p:pic>
        <p:nvPicPr>
          <p:cNvPr id="-2147482622" name="图片 -21474826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18895" y="1444625"/>
            <a:ext cx="10034905" cy="22231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54150" y="3729990"/>
            <a:ext cx="5546090" cy="30403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000240" y="3725545"/>
            <a:ext cx="5166360" cy="29768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2545081"/>
            <a:ext cx="12192000" cy="1201000"/>
          </a:xfrm>
          <a:prstGeom prst="rect">
            <a:avLst/>
          </a:prstGeom>
          <a:pattFill prst="ltVert">
            <a:fgClr>
              <a:srgbClr val="647996"/>
            </a:fgClr>
            <a:bgClr>
              <a:srgbClr val="4F5261"/>
            </a:bgClr>
          </a:pattFill>
          <a:ln>
            <a:solidFill>
              <a:srgbClr val="64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278637" y="659948"/>
            <a:ext cx="1700530" cy="3769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5</a:t>
            </a:r>
            <a:endParaRPr lang="en-US" altLang="zh-CN" sz="239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267181" y="2545080"/>
            <a:ext cx="4089022" cy="1201001"/>
          </a:xfrm>
          <a:custGeom>
            <a:avLst/>
            <a:gdLst>
              <a:gd name="connsiteX0" fmla="*/ 4144436 w 4144436"/>
              <a:gd name="connsiteY0" fmla="*/ 0 h 1201001"/>
              <a:gd name="connsiteX1" fmla="*/ 2648085 w 4144436"/>
              <a:gd name="connsiteY1" fmla="*/ 0 h 1201001"/>
              <a:gd name="connsiteX2" fmla="*/ 2648085 w 4144436"/>
              <a:gd name="connsiteY2" fmla="*/ 1 h 1201001"/>
              <a:gd name="connsiteX3" fmla="*/ 1184502 w 4144436"/>
              <a:gd name="connsiteY3" fmla="*/ 1 h 1201001"/>
              <a:gd name="connsiteX4" fmla="*/ 0 w 4144436"/>
              <a:gd name="connsiteY4" fmla="*/ 1201001 h 1201001"/>
              <a:gd name="connsiteX5" fmla="*/ 2648085 w 4144436"/>
              <a:gd name="connsiteY5" fmla="*/ 1201001 h 1201001"/>
              <a:gd name="connsiteX6" fmla="*/ 2886179 w 4144436"/>
              <a:gd name="connsiteY6" fmla="*/ 1201001 h 1201001"/>
              <a:gd name="connsiteX7" fmla="*/ 4144436 w 4144436"/>
              <a:gd name="connsiteY7" fmla="*/ 1201001 h 120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44436" h="1201001">
                <a:moveTo>
                  <a:pt x="4144436" y="0"/>
                </a:moveTo>
                <a:lnTo>
                  <a:pt x="2648085" y="0"/>
                </a:lnTo>
                <a:lnTo>
                  <a:pt x="2648085" y="1"/>
                </a:lnTo>
                <a:lnTo>
                  <a:pt x="1184502" y="1"/>
                </a:lnTo>
                <a:lnTo>
                  <a:pt x="0" y="1201001"/>
                </a:lnTo>
                <a:lnTo>
                  <a:pt x="2648085" y="1201001"/>
                </a:lnTo>
                <a:lnTo>
                  <a:pt x="2886179" y="1201001"/>
                </a:lnTo>
                <a:lnTo>
                  <a:pt x="4144436" y="1201001"/>
                </a:lnTo>
                <a:close/>
              </a:path>
            </a:pathLst>
          </a:custGeom>
          <a:solidFill>
            <a:srgbClr val="64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ea typeface="方正兰亭黑简体" panose="02000000000000000000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230398" y="2703151"/>
            <a:ext cx="2938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进度安排</a:t>
            </a:r>
            <a:endParaRPr lang="zh-CN" altLang="en-US" sz="5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ldLvl="0" animBg="1"/>
      <p:bldP spid="71" grpId="0"/>
      <p:bldP spid="9" grpId="0" bldLvl="0" animBg="1"/>
      <p:bldP spid="7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7" name="TextBox 10"/>
          <p:cNvSpPr txBox="1"/>
          <p:nvPr/>
        </p:nvSpPr>
        <p:spPr>
          <a:xfrm>
            <a:off x="5191760" y="440679"/>
            <a:ext cx="180848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进度安排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overview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775335" y="2120900"/>
            <a:ext cx="106413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202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3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1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0.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07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 - 202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3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10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15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 熟悉课题，查阅文献（设计原理和经验），收集相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				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关资料；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pPr algn="l"/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202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3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10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16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 - 202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3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12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20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 对系统功能分析，进行原型设计。进行概要设计，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				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确定系统总体结构；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pPr algn="l"/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202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3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12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2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1 - 202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4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3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30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 编写消息提醒设置模块的代码并进行单元测试；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pPr algn="l"/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202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4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3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31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 - 202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4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4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03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联系指导老师进行中期自查；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pPr algn="l"/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202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4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4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04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 - 202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4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5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14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 完善设计，进一步规范毕业论文；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pPr algn="l"/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202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4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5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15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 - 202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4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</a:t>
            </a:r>
            <a:r>
              <a:rPr lang="en-US" altLang="zh-CN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5</a:t>
            </a:r>
            <a:r>
              <a:rPr lang="zh-CN" altLang="en-US" sz="2400" dirty="0">
                <a:solidFill>
                  <a:srgbClr val="64799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.25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 整理文档，确定毕业设计终稿，做答辩前的准备工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				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作。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2545081"/>
            <a:ext cx="12192000" cy="1201000"/>
          </a:xfrm>
          <a:prstGeom prst="rect">
            <a:avLst/>
          </a:prstGeom>
          <a:pattFill prst="ltVert">
            <a:fgClr>
              <a:srgbClr val="647996"/>
            </a:fgClr>
            <a:bgClr>
              <a:srgbClr val="4F5261"/>
            </a:bgClr>
          </a:pattFill>
          <a:ln>
            <a:solidFill>
              <a:srgbClr val="64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278637" y="659948"/>
            <a:ext cx="1700530" cy="3769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6</a:t>
            </a:r>
            <a:endParaRPr lang="en-US" altLang="zh-CN" sz="239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267181" y="2545080"/>
            <a:ext cx="4089022" cy="1201001"/>
          </a:xfrm>
          <a:custGeom>
            <a:avLst/>
            <a:gdLst>
              <a:gd name="connsiteX0" fmla="*/ 4144436 w 4144436"/>
              <a:gd name="connsiteY0" fmla="*/ 0 h 1201001"/>
              <a:gd name="connsiteX1" fmla="*/ 2648085 w 4144436"/>
              <a:gd name="connsiteY1" fmla="*/ 0 h 1201001"/>
              <a:gd name="connsiteX2" fmla="*/ 2648085 w 4144436"/>
              <a:gd name="connsiteY2" fmla="*/ 1 h 1201001"/>
              <a:gd name="connsiteX3" fmla="*/ 1184502 w 4144436"/>
              <a:gd name="connsiteY3" fmla="*/ 1 h 1201001"/>
              <a:gd name="connsiteX4" fmla="*/ 0 w 4144436"/>
              <a:gd name="connsiteY4" fmla="*/ 1201001 h 1201001"/>
              <a:gd name="connsiteX5" fmla="*/ 2648085 w 4144436"/>
              <a:gd name="connsiteY5" fmla="*/ 1201001 h 1201001"/>
              <a:gd name="connsiteX6" fmla="*/ 2886179 w 4144436"/>
              <a:gd name="connsiteY6" fmla="*/ 1201001 h 1201001"/>
              <a:gd name="connsiteX7" fmla="*/ 4144436 w 4144436"/>
              <a:gd name="connsiteY7" fmla="*/ 1201001 h 120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44436" h="1201001">
                <a:moveTo>
                  <a:pt x="4144436" y="0"/>
                </a:moveTo>
                <a:lnTo>
                  <a:pt x="2648085" y="0"/>
                </a:lnTo>
                <a:lnTo>
                  <a:pt x="2648085" y="1"/>
                </a:lnTo>
                <a:lnTo>
                  <a:pt x="1184502" y="1"/>
                </a:lnTo>
                <a:lnTo>
                  <a:pt x="0" y="1201001"/>
                </a:lnTo>
                <a:lnTo>
                  <a:pt x="2648085" y="1201001"/>
                </a:lnTo>
                <a:lnTo>
                  <a:pt x="2886179" y="1201001"/>
                </a:lnTo>
                <a:lnTo>
                  <a:pt x="4144436" y="1201001"/>
                </a:lnTo>
                <a:close/>
              </a:path>
            </a:pathLst>
          </a:custGeom>
          <a:solidFill>
            <a:srgbClr val="64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ea typeface="方正兰亭黑简体" panose="02000000000000000000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230398" y="2703151"/>
            <a:ext cx="500570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预期目标和成果</a:t>
            </a:r>
            <a:endParaRPr lang="zh-CN" altLang="en-US" sz="5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3" name="Rectangle 44"/>
          <p:cNvSpPr>
            <a:spLocks noChangeArrowheads="1"/>
          </p:cNvSpPr>
          <p:nvPr/>
        </p:nvSpPr>
        <p:spPr bwMode="auto">
          <a:xfrm>
            <a:off x="5031105" y="4279900"/>
            <a:ext cx="2789555" cy="7613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704020202020204" pitchFamily="34" charset="0"/>
              <a:buChar char="•"/>
            </a:pPr>
            <a:r>
              <a:rPr lang="zh-CN" altLang="en-US" sz="1100" spc="3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视频界面</a:t>
            </a:r>
            <a:endParaRPr lang="zh-CN" altLang="en-US" sz="1100" spc="3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704020202020204" pitchFamily="34" charset="0"/>
              <a:buChar char="•"/>
            </a:pPr>
            <a:endParaRPr lang="zh-CN" altLang="en-US" sz="1100" spc="3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704020202020204" pitchFamily="34" charset="0"/>
              <a:buChar char="•"/>
            </a:pPr>
            <a:r>
              <a:rPr lang="zh-CN" altLang="en-US" sz="1100" spc="3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上传视频界面</a:t>
            </a:r>
            <a:endParaRPr lang="zh-CN" altLang="en-US" sz="1100" spc="3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ldLvl="0" animBg="1"/>
      <p:bldP spid="71" grpId="0"/>
      <p:bldP spid="9" grpId="0" bldLvl="0" animBg="1"/>
      <p:bldP spid="78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5775961" y="440679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前台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5775961" y="440679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后台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/>
        </p:nvGrpSpPr>
        <p:grpSpPr>
          <a:xfrm>
            <a:off x="2342378" y="4444359"/>
            <a:ext cx="976291" cy="584775"/>
            <a:chOff x="2342378" y="2063280"/>
            <a:chExt cx="976291" cy="584775"/>
          </a:xfrm>
        </p:grpSpPr>
        <p:sp>
          <p:nvSpPr>
            <p:cNvPr id="72" name="文本框 71"/>
            <p:cNvSpPr txBox="1"/>
            <p:nvPr/>
          </p:nvSpPr>
          <p:spPr>
            <a:xfrm>
              <a:off x="2342378" y="2063280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Segoe UI Light" panose="020B0502040204020203" pitchFamily="34" charset="0"/>
                </a:rPr>
                <a:t>5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2493044" y="2184604"/>
              <a:ext cx="825625" cy="361950"/>
              <a:chOff x="1804863" y="2060575"/>
              <a:chExt cx="825625" cy="361950"/>
            </a:xfrm>
          </p:grpSpPr>
          <p:cxnSp>
            <p:nvCxnSpPr>
              <p:cNvPr id="74" name="直接连接符 73"/>
              <p:cNvCxnSpPr/>
              <p:nvPr/>
            </p:nvCxnSpPr>
            <p:spPr>
              <a:xfrm flipH="1">
                <a:off x="1804863" y="2210407"/>
                <a:ext cx="192212" cy="207263"/>
              </a:xfrm>
              <a:prstGeom prst="line">
                <a:avLst/>
              </a:prstGeom>
              <a:ln w="19050">
                <a:solidFill>
                  <a:srgbClr val="4F52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任意多边形 74"/>
              <p:cNvSpPr/>
              <p:nvPr/>
            </p:nvSpPr>
            <p:spPr>
              <a:xfrm>
                <a:off x="1806575" y="2060575"/>
                <a:ext cx="823913" cy="361950"/>
              </a:xfrm>
              <a:custGeom>
                <a:avLst/>
                <a:gdLst>
                  <a:gd name="connsiteX0" fmla="*/ 338138 w 823913"/>
                  <a:gd name="connsiteY0" fmla="*/ 0 h 361950"/>
                  <a:gd name="connsiteX1" fmla="*/ 823913 w 823913"/>
                  <a:gd name="connsiteY1" fmla="*/ 0 h 361950"/>
                  <a:gd name="connsiteX2" fmla="*/ 823913 w 823913"/>
                  <a:gd name="connsiteY2" fmla="*/ 361950 h 361950"/>
                  <a:gd name="connsiteX3" fmla="*/ 0 w 823913"/>
                  <a:gd name="connsiteY3" fmla="*/ 361950 h 361950"/>
                  <a:gd name="connsiteX4" fmla="*/ 338138 w 823913"/>
                  <a:gd name="connsiteY4" fmla="*/ 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3913" h="361950">
                    <a:moveTo>
                      <a:pt x="338138" y="0"/>
                    </a:moveTo>
                    <a:lnTo>
                      <a:pt x="823913" y="0"/>
                    </a:lnTo>
                    <a:lnTo>
                      <a:pt x="823913" y="361950"/>
                    </a:lnTo>
                    <a:lnTo>
                      <a:pt x="0" y="361950"/>
                    </a:lnTo>
                    <a:lnTo>
                      <a:pt x="338138" y="0"/>
                    </a:lnTo>
                    <a:close/>
                  </a:path>
                </a:pathLst>
              </a:custGeom>
              <a:solidFill>
                <a:srgbClr val="E6E6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黑简体" panose="02000000000000000000" pitchFamily="2" charset="-122"/>
                </a:endParaRPr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6769488" y="2657391"/>
            <a:ext cx="974874" cy="584775"/>
            <a:chOff x="2343795" y="2095030"/>
            <a:chExt cx="974874" cy="584775"/>
          </a:xfrm>
        </p:grpSpPr>
        <p:sp>
          <p:nvSpPr>
            <p:cNvPr id="83" name="文本框 82"/>
            <p:cNvSpPr txBox="1"/>
            <p:nvPr/>
          </p:nvSpPr>
          <p:spPr>
            <a:xfrm>
              <a:off x="2343795" y="2095030"/>
              <a:ext cx="4315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Segoe UI Light" panose="020B0502040204020203" pitchFamily="34" charset="0"/>
                </a:rPr>
                <a:t>7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2493044" y="2184604"/>
              <a:ext cx="825625" cy="361950"/>
              <a:chOff x="1804863" y="2060575"/>
              <a:chExt cx="825625" cy="361950"/>
            </a:xfrm>
          </p:grpSpPr>
          <p:cxnSp>
            <p:nvCxnSpPr>
              <p:cNvPr id="85" name="直接连接符 84"/>
              <p:cNvCxnSpPr/>
              <p:nvPr/>
            </p:nvCxnSpPr>
            <p:spPr>
              <a:xfrm flipH="1">
                <a:off x="1804863" y="2210407"/>
                <a:ext cx="192212" cy="207263"/>
              </a:xfrm>
              <a:prstGeom prst="line">
                <a:avLst/>
              </a:prstGeom>
              <a:ln w="19050">
                <a:solidFill>
                  <a:srgbClr val="4F52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任意多边形 85"/>
              <p:cNvSpPr/>
              <p:nvPr/>
            </p:nvSpPr>
            <p:spPr>
              <a:xfrm>
                <a:off x="1806575" y="2060575"/>
                <a:ext cx="823913" cy="361950"/>
              </a:xfrm>
              <a:custGeom>
                <a:avLst/>
                <a:gdLst>
                  <a:gd name="connsiteX0" fmla="*/ 338138 w 823913"/>
                  <a:gd name="connsiteY0" fmla="*/ 0 h 361950"/>
                  <a:gd name="connsiteX1" fmla="*/ 823913 w 823913"/>
                  <a:gd name="connsiteY1" fmla="*/ 0 h 361950"/>
                  <a:gd name="connsiteX2" fmla="*/ 823913 w 823913"/>
                  <a:gd name="connsiteY2" fmla="*/ 361950 h 361950"/>
                  <a:gd name="connsiteX3" fmla="*/ 0 w 823913"/>
                  <a:gd name="connsiteY3" fmla="*/ 361950 h 361950"/>
                  <a:gd name="connsiteX4" fmla="*/ 338138 w 823913"/>
                  <a:gd name="connsiteY4" fmla="*/ 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3913" h="361950">
                    <a:moveTo>
                      <a:pt x="338138" y="0"/>
                    </a:moveTo>
                    <a:lnTo>
                      <a:pt x="823913" y="0"/>
                    </a:lnTo>
                    <a:lnTo>
                      <a:pt x="823913" y="361950"/>
                    </a:lnTo>
                    <a:lnTo>
                      <a:pt x="0" y="361950"/>
                    </a:lnTo>
                    <a:lnTo>
                      <a:pt x="338138" y="0"/>
                    </a:lnTo>
                    <a:close/>
                  </a:path>
                </a:pathLst>
              </a:custGeom>
              <a:solidFill>
                <a:srgbClr val="E6E6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黑简体" panose="02000000000000000000" pitchFamily="2" charset="-122"/>
                </a:endParaRPr>
              </a:p>
            </p:txBody>
          </p:sp>
        </p:grpSp>
      </p:grpSp>
      <p:grpSp>
        <p:nvGrpSpPr>
          <p:cNvPr id="76" name="组合 75"/>
          <p:cNvGrpSpPr/>
          <p:nvPr/>
        </p:nvGrpSpPr>
        <p:grpSpPr>
          <a:xfrm>
            <a:off x="6768071" y="2063280"/>
            <a:ext cx="976291" cy="584775"/>
            <a:chOff x="2342378" y="2063280"/>
            <a:chExt cx="976291" cy="584775"/>
          </a:xfrm>
        </p:grpSpPr>
        <p:sp>
          <p:nvSpPr>
            <p:cNvPr id="77" name="文本框 76"/>
            <p:cNvSpPr txBox="1"/>
            <p:nvPr/>
          </p:nvSpPr>
          <p:spPr>
            <a:xfrm>
              <a:off x="2342378" y="2063280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Segoe UI Light" panose="020B0502040204020203" pitchFamily="34" charset="0"/>
                </a:rPr>
                <a:t>6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2493044" y="2184604"/>
              <a:ext cx="825625" cy="361950"/>
              <a:chOff x="1804863" y="2060575"/>
              <a:chExt cx="825625" cy="361950"/>
            </a:xfrm>
          </p:grpSpPr>
          <p:cxnSp>
            <p:nvCxnSpPr>
              <p:cNvPr id="79" name="直接连接符 78"/>
              <p:cNvCxnSpPr/>
              <p:nvPr/>
            </p:nvCxnSpPr>
            <p:spPr>
              <a:xfrm flipH="1">
                <a:off x="1804863" y="2210407"/>
                <a:ext cx="192212" cy="207263"/>
              </a:xfrm>
              <a:prstGeom prst="line">
                <a:avLst/>
              </a:prstGeom>
              <a:ln w="19050">
                <a:solidFill>
                  <a:srgbClr val="4F52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任意多边形 79"/>
              <p:cNvSpPr/>
              <p:nvPr/>
            </p:nvSpPr>
            <p:spPr>
              <a:xfrm>
                <a:off x="1806575" y="2060575"/>
                <a:ext cx="823913" cy="361950"/>
              </a:xfrm>
              <a:custGeom>
                <a:avLst/>
                <a:gdLst>
                  <a:gd name="connsiteX0" fmla="*/ 338138 w 823913"/>
                  <a:gd name="connsiteY0" fmla="*/ 0 h 361950"/>
                  <a:gd name="connsiteX1" fmla="*/ 823913 w 823913"/>
                  <a:gd name="connsiteY1" fmla="*/ 0 h 361950"/>
                  <a:gd name="connsiteX2" fmla="*/ 823913 w 823913"/>
                  <a:gd name="connsiteY2" fmla="*/ 361950 h 361950"/>
                  <a:gd name="connsiteX3" fmla="*/ 0 w 823913"/>
                  <a:gd name="connsiteY3" fmla="*/ 361950 h 361950"/>
                  <a:gd name="connsiteX4" fmla="*/ 338138 w 823913"/>
                  <a:gd name="connsiteY4" fmla="*/ 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3913" h="361950">
                    <a:moveTo>
                      <a:pt x="338138" y="0"/>
                    </a:moveTo>
                    <a:lnTo>
                      <a:pt x="823913" y="0"/>
                    </a:lnTo>
                    <a:lnTo>
                      <a:pt x="823913" y="361950"/>
                    </a:lnTo>
                    <a:lnTo>
                      <a:pt x="0" y="361950"/>
                    </a:lnTo>
                    <a:lnTo>
                      <a:pt x="338138" y="0"/>
                    </a:lnTo>
                    <a:close/>
                  </a:path>
                </a:pathLst>
              </a:custGeom>
              <a:solidFill>
                <a:srgbClr val="E6E6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黑简体" panose="02000000000000000000" pitchFamily="2" charset="-122"/>
                </a:endParaRPr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>
            <a:off x="2342378" y="3860904"/>
            <a:ext cx="976291" cy="584775"/>
            <a:chOff x="2342378" y="2063280"/>
            <a:chExt cx="976291" cy="584775"/>
          </a:xfrm>
        </p:grpSpPr>
        <p:sp>
          <p:nvSpPr>
            <p:cNvPr id="67" name="文本框 66"/>
            <p:cNvSpPr txBox="1"/>
            <p:nvPr/>
          </p:nvSpPr>
          <p:spPr>
            <a:xfrm>
              <a:off x="2342378" y="2063280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Segoe UI Light" panose="020B0502040204020203" pitchFamily="34" charset="0"/>
                </a:rPr>
                <a:t>4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2493044" y="2184604"/>
              <a:ext cx="825625" cy="361950"/>
              <a:chOff x="1804863" y="2060575"/>
              <a:chExt cx="825625" cy="361950"/>
            </a:xfrm>
          </p:grpSpPr>
          <p:cxnSp>
            <p:nvCxnSpPr>
              <p:cNvPr id="69" name="直接连接符 68"/>
              <p:cNvCxnSpPr/>
              <p:nvPr/>
            </p:nvCxnSpPr>
            <p:spPr>
              <a:xfrm flipH="1">
                <a:off x="1804863" y="2210407"/>
                <a:ext cx="192212" cy="207263"/>
              </a:xfrm>
              <a:prstGeom prst="line">
                <a:avLst/>
              </a:prstGeom>
              <a:ln w="19050">
                <a:solidFill>
                  <a:srgbClr val="4F52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任意多边形 69"/>
              <p:cNvSpPr/>
              <p:nvPr/>
            </p:nvSpPr>
            <p:spPr>
              <a:xfrm>
                <a:off x="1806575" y="2060575"/>
                <a:ext cx="823913" cy="361950"/>
              </a:xfrm>
              <a:custGeom>
                <a:avLst/>
                <a:gdLst>
                  <a:gd name="connsiteX0" fmla="*/ 338138 w 823913"/>
                  <a:gd name="connsiteY0" fmla="*/ 0 h 361950"/>
                  <a:gd name="connsiteX1" fmla="*/ 823913 w 823913"/>
                  <a:gd name="connsiteY1" fmla="*/ 0 h 361950"/>
                  <a:gd name="connsiteX2" fmla="*/ 823913 w 823913"/>
                  <a:gd name="connsiteY2" fmla="*/ 361950 h 361950"/>
                  <a:gd name="connsiteX3" fmla="*/ 0 w 823913"/>
                  <a:gd name="connsiteY3" fmla="*/ 361950 h 361950"/>
                  <a:gd name="connsiteX4" fmla="*/ 338138 w 823913"/>
                  <a:gd name="connsiteY4" fmla="*/ 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3913" h="361950">
                    <a:moveTo>
                      <a:pt x="338138" y="0"/>
                    </a:moveTo>
                    <a:lnTo>
                      <a:pt x="823913" y="0"/>
                    </a:lnTo>
                    <a:lnTo>
                      <a:pt x="823913" y="361950"/>
                    </a:lnTo>
                    <a:lnTo>
                      <a:pt x="0" y="361950"/>
                    </a:lnTo>
                    <a:lnTo>
                      <a:pt x="338138" y="0"/>
                    </a:lnTo>
                    <a:close/>
                  </a:path>
                </a:pathLst>
              </a:custGeom>
              <a:solidFill>
                <a:srgbClr val="E6E6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黑简体" panose="02000000000000000000" pitchFamily="2" charset="-122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2342378" y="2615730"/>
            <a:ext cx="976291" cy="584775"/>
            <a:chOff x="2342378" y="2063280"/>
            <a:chExt cx="976291" cy="584775"/>
          </a:xfrm>
        </p:grpSpPr>
        <p:sp>
          <p:nvSpPr>
            <p:cNvPr id="57" name="文本框 56"/>
            <p:cNvSpPr txBox="1"/>
            <p:nvPr/>
          </p:nvSpPr>
          <p:spPr>
            <a:xfrm>
              <a:off x="2342378" y="2063280"/>
              <a:ext cx="4283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Segoe UI Light" panose="020B0502040204020203" pitchFamily="34" charset="0"/>
                </a:rPr>
                <a:t>2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2493044" y="2184604"/>
              <a:ext cx="825625" cy="361950"/>
              <a:chOff x="1804863" y="2060575"/>
              <a:chExt cx="825625" cy="361950"/>
            </a:xfrm>
          </p:grpSpPr>
          <p:cxnSp>
            <p:nvCxnSpPr>
              <p:cNvPr id="59" name="直接连接符 58"/>
              <p:cNvCxnSpPr/>
              <p:nvPr/>
            </p:nvCxnSpPr>
            <p:spPr>
              <a:xfrm flipH="1">
                <a:off x="1804863" y="2210407"/>
                <a:ext cx="192212" cy="207263"/>
              </a:xfrm>
              <a:prstGeom prst="line">
                <a:avLst/>
              </a:prstGeom>
              <a:ln w="19050">
                <a:solidFill>
                  <a:srgbClr val="4F52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任意多边形 59"/>
              <p:cNvSpPr/>
              <p:nvPr/>
            </p:nvSpPr>
            <p:spPr>
              <a:xfrm>
                <a:off x="1806575" y="2060575"/>
                <a:ext cx="823913" cy="361950"/>
              </a:xfrm>
              <a:custGeom>
                <a:avLst/>
                <a:gdLst>
                  <a:gd name="connsiteX0" fmla="*/ 338138 w 823913"/>
                  <a:gd name="connsiteY0" fmla="*/ 0 h 361950"/>
                  <a:gd name="connsiteX1" fmla="*/ 823913 w 823913"/>
                  <a:gd name="connsiteY1" fmla="*/ 0 h 361950"/>
                  <a:gd name="connsiteX2" fmla="*/ 823913 w 823913"/>
                  <a:gd name="connsiteY2" fmla="*/ 361950 h 361950"/>
                  <a:gd name="connsiteX3" fmla="*/ 0 w 823913"/>
                  <a:gd name="connsiteY3" fmla="*/ 361950 h 361950"/>
                  <a:gd name="connsiteX4" fmla="*/ 338138 w 823913"/>
                  <a:gd name="connsiteY4" fmla="*/ 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3913" h="361950">
                    <a:moveTo>
                      <a:pt x="338138" y="0"/>
                    </a:moveTo>
                    <a:lnTo>
                      <a:pt x="823913" y="0"/>
                    </a:lnTo>
                    <a:lnTo>
                      <a:pt x="823913" y="361950"/>
                    </a:lnTo>
                    <a:lnTo>
                      <a:pt x="0" y="361950"/>
                    </a:lnTo>
                    <a:lnTo>
                      <a:pt x="338138" y="0"/>
                    </a:lnTo>
                    <a:close/>
                  </a:path>
                </a:pathLst>
              </a:custGeom>
              <a:solidFill>
                <a:srgbClr val="E6E6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黑简体" panose="02000000000000000000" pitchFamily="2" charset="-122"/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2342378" y="3197864"/>
            <a:ext cx="976291" cy="584775"/>
            <a:chOff x="2342378" y="2063280"/>
            <a:chExt cx="976291" cy="584775"/>
          </a:xfrm>
        </p:grpSpPr>
        <p:sp>
          <p:nvSpPr>
            <p:cNvPr id="62" name="文本框 61"/>
            <p:cNvSpPr txBox="1"/>
            <p:nvPr/>
          </p:nvSpPr>
          <p:spPr>
            <a:xfrm>
              <a:off x="2342378" y="2063280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Segoe UI Light" panose="020B0502040204020203" pitchFamily="34" charset="0"/>
                </a:rPr>
                <a:t>3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2493044" y="2184604"/>
              <a:ext cx="825625" cy="361950"/>
              <a:chOff x="1804863" y="2060575"/>
              <a:chExt cx="825625" cy="361950"/>
            </a:xfrm>
          </p:grpSpPr>
          <p:cxnSp>
            <p:nvCxnSpPr>
              <p:cNvPr id="64" name="直接连接符 63"/>
              <p:cNvCxnSpPr/>
              <p:nvPr/>
            </p:nvCxnSpPr>
            <p:spPr>
              <a:xfrm flipH="1">
                <a:off x="1804863" y="2210407"/>
                <a:ext cx="192212" cy="207263"/>
              </a:xfrm>
              <a:prstGeom prst="line">
                <a:avLst/>
              </a:prstGeom>
              <a:ln w="19050">
                <a:solidFill>
                  <a:srgbClr val="4F52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任意多边形 64"/>
              <p:cNvSpPr/>
              <p:nvPr/>
            </p:nvSpPr>
            <p:spPr>
              <a:xfrm>
                <a:off x="1806575" y="2060575"/>
                <a:ext cx="823913" cy="361950"/>
              </a:xfrm>
              <a:custGeom>
                <a:avLst/>
                <a:gdLst>
                  <a:gd name="connsiteX0" fmla="*/ 338138 w 823913"/>
                  <a:gd name="connsiteY0" fmla="*/ 0 h 361950"/>
                  <a:gd name="connsiteX1" fmla="*/ 823913 w 823913"/>
                  <a:gd name="connsiteY1" fmla="*/ 0 h 361950"/>
                  <a:gd name="connsiteX2" fmla="*/ 823913 w 823913"/>
                  <a:gd name="connsiteY2" fmla="*/ 361950 h 361950"/>
                  <a:gd name="connsiteX3" fmla="*/ 0 w 823913"/>
                  <a:gd name="connsiteY3" fmla="*/ 361950 h 361950"/>
                  <a:gd name="connsiteX4" fmla="*/ 338138 w 823913"/>
                  <a:gd name="connsiteY4" fmla="*/ 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3913" h="361950">
                    <a:moveTo>
                      <a:pt x="338138" y="0"/>
                    </a:moveTo>
                    <a:lnTo>
                      <a:pt x="823913" y="0"/>
                    </a:lnTo>
                    <a:lnTo>
                      <a:pt x="823913" y="361950"/>
                    </a:lnTo>
                    <a:lnTo>
                      <a:pt x="0" y="361950"/>
                    </a:lnTo>
                    <a:lnTo>
                      <a:pt x="338138" y="0"/>
                    </a:lnTo>
                    <a:close/>
                  </a:path>
                </a:pathLst>
              </a:custGeom>
              <a:solidFill>
                <a:srgbClr val="E6E6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黑简体" panose="02000000000000000000" pitchFamily="2" charset="-122"/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2342378" y="2063280"/>
            <a:ext cx="976291" cy="584775"/>
            <a:chOff x="2342378" y="2063280"/>
            <a:chExt cx="976291" cy="584775"/>
          </a:xfrm>
        </p:grpSpPr>
        <p:sp>
          <p:nvSpPr>
            <p:cNvPr id="35" name="文本框 34"/>
            <p:cNvSpPr txBox="1"/>
            <p:nvPr/>
          </p:nvSpPr>
          <p:spPr>
            <a:xfrm>
              <a:off x="2342378" y="2063280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Segoe UI Light" panose="020B0502040204020203" pitchFamily="34" charset="0"/>
                </a:rPr>
                <a:t>1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493044" y="2184604"/>
              <a:ext cx="825625" cy="361950"/>
              <a:chOff x="1804863" y="2060575"/>
              <a:chExt cx="825625" cy="361950"/>
            </a:xfrm>
          </p:grpSpPr>
          <p:cxnSp>
            <p:nvCxnSpPr>
              <p:cNvPr id="36" name="直接连接符 35"/>
              <p:cNvCxnSpPr/>
              <p:nvPr/>
            </p:nvCxnSpPr>
            <p:spPr>
              <a:xfrm flipH="1">
                <a:off x="1804863" y="2210407"/>
                <a:ext cx="192212" cy="207263"/>
              </a:xfrm>
              <a:prstGeom prst="line">
                <a:avLst/>
              </a:prstGeom>
              <a:ln w="19050">
                <a:solidFill>
                  <a:srgbClr val="4F52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任意多边形 36"/>
              <p:cNvSpPr/>
              <p:nvPr/>
            </p:nvSpPr>
            <p:spPr>
              <a:xfrm>
                <a:off x="1806575" y="2060575"/>
                <a:ext cx="823913" cy="361950"/>
              </a:xfrm>
              <a:custGeom>
                <a:avLst/>
                <a:gdLst>
                  <a:gd name="connsiteX0" fmla="*/ 338138 w 823913"/>
                  <a:gd name="connsiteY0" fmla="*/ 0 h 361950"/>
                  <a:gd name="connsiteX1" fmla="*/ 823913 w 823913"/>
                  <a:gd name="connsiteY1" fmla="*/ 0 h 361950"/>
                  <a:gd name="connsiteX2" fmla="*/ 823913 w 823913"/>
                  <a:gd name="connsiteY2" fmla="*/ 361950 h 361950"/>
                  <a:gd name="connsiteX3" fmla="*/ 0 w 823913"/>
                  <a:gd name="connsiteY3" fmla="*/ 361950 h 361950"/>
                  <a:gd name="connsiteX4" fmla="*/ 338138 w 823913"/>
                  <a:gd name="connsiteY4" fmla="*/ 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3913" h="361950">
                    <a:moveTo>
                      <a:pt x="338138" y="0"/>
                    </a:moveTo>
                    <a:lnTo>
                      <a:pt x="823913" y="0"/>
                    </a:lnTo>
                    <a:lnTo>
                      <a:pt x="823913" y="361950"/>
                    </a:lnTo>
                    <a:lnTo>
                      <a:pt x="0" y="361950"/>
                    </a:lnTo>
                    <a:lnTo>
                      <a:pt x="338138" y="0"/>
                    </a:lnTo>
                    <a:close/>
                  </a:path>
                </a:pathLst>
              </a:custGeom>
              <a:solidFill>
                <a:srgbClr val="E6E6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黑简体" panose="02000000000000000000" pitchFamily="2" charset="-122"/>
                </a:endParaRPr>
              </a:p>
            </p:txBody>
          </p:sp>
        </p:grpSp>
      </p:grp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TextBox 10"/>
          <p:cNvSpPr txBox="1"/>
          <p:nvPr/>
        </p:nvSpPr>
        <p:spPr>
          <a:xfrm>
            <a:off x="5470669" y="433829"/>
            <a:ext cx="12506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Segoe UI Symbol" panose="020B0502040204020203" pitchFamily="34" charset="0"/>
                <a:cs typeface="Segoe UI Light" panose="020B0502040204020203" pitchFamily="34" charset="0"/>
              </a:rPr>
              <a:t>目录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Segoe UI Symbol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altLang="zh-CN" dirty="0">
                <a:solidFill>
                  <a:srgbClr val="8D9193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Overview</a:t>
            </a:r>
            <a:endParaRPr lang="zh-CN" altLang="en-US" dirty="0">
              <a:solidFill>
                <a:srgbClr val="8D9193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2715781" y="1905203"/>
            <a:ext cx="1198880" cy="3169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绪论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研究方案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技术路线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系统功能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进度安排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3" name="TextBox 21"/>
          <p:cNvSpPr txBox="1"/>
          <p:nvPr/>
        </p:nvSpPr>
        <p:spPr>
          <a:xfrm>
            <a:off x="7165197" y="1905203"/>
            <a:ext cx="1960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预期目标和成果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参考文献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6096000" y="1960605"/>
            <a:ext cx="0" cy="3114697"/>
          </a:xfrm>
          <a:prstGeom prst="line">
            <a:avLst/>
          </a:prstGeom>
          <a:ln w="76200">
            <a:solidFill>
              <a:srgbClr val="4F5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7"/>
          <p:cNvSpPr txBox="1"/>
          <p:nvPr/>
        </p:nvSpPr>
        <p:spPr>
          <a:xfrm>
            <a:off x="7447668" y="5548710"/>
            <a:ext cx="288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Thank you for being here today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cxnSp>
        <p:nvCxnSpPr>
          <p:cNvPr id="103" name="直接连接符 102"/>
          <p:cNvCxnSpPr/>
          <p:nvPr/>
        </p:nvCxnSpPr>
        <p:spPr>
          <a:xfrm>
            <a:off x="2493044" y="5531847"/>
            <a:ext cx="7514556" cy="0"/>
          </a:xfrm>
          <a:prstGeom prst="line">
            <a:avLst/>
          </a:prstGeom>
          <a:ln w="19050">
            <a:solidFill>
              <a:srgbClr val="4F526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 107"/>
          <p:cNvSpPr/>
          <p:nvPr/>
        </p:nvSpPr>
        <p:spPr>
          <a:xfrm>
            <a:off x="0" y="2184604"/>
            <a:ext cx="391637" cy="357095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9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2545081"/>
            <a:ext cx="12192000" cy="1201000"/>
          </a:xfrm>
          <a:prstGeom prst="rect">
            <a:avLst/>
          </a:prstGeom>
          <a:pattFill prst="ltVert">
            <a:fgClr>
              <a:srgbClr val="647996"/>
            </a:fgClr>
            <a:bgClr>
              <a:srgbClr val="4F5261"/>
            </a:bgClr>
          </a:pattFill>
          <a:ln>
            <a:solidFill>
              <a:srgbClr val="64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278637" y="659948"/>
            <a:ext cx="1700530" cy="3769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7</a:t>
            </a:r>
            <a:endParaRPr lang="en-US" altLang="zh-CN" sz="239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267181" y="2545080"/>
            <a:ext cx="4089022" cy="1201001"/>
          </a:xfrm>
          <a:custGeom>
            <a:avLst/>
            <a:gdLst>
              <a:gd name="connsiteX0" fmla="*/ 4144436 w 4144436"/>
              <a:gd name="connsiteY0" fmla="*/ 0 h 1201001"/>
              <a:gd name="connsiteX1" fmla="*/ 2648085 w 4144436"/>
              <a:gd name="connsiteY1" fmla="*/ 0 h 1201001"/>
              <a:gd name="connsiteX2" fmla="*/ 2648085 w 4144436"/>
              <a:gd name="connsiteY2" fmla="*/ 1 h 1201001"/>
              <a:gd name="connsiteX3" fmla="*/ 1184502 w 4144436"/>
              <a:gd name="connsiteY3" fmla="*/ 1 h 1201001"/>
              <a:gd name="connsiteX4" fmla="*/ 0 w 4144436"/>
              <a:gd name="connsiteY4" fmla="*/ 1201001 h 1201001"/>
              <a:gd name="connsiteX5" fmla="*/ 2648085 w 4144436"/>
              <a:gd name="connsiteY5" fmla="*/ 1201001 h 1201001"/>
              <a:gd name="connsiteX6" fmla="*/ 2886179 w 4144436"/>
              <a:gd name="connsiteY6" fmla="*/ 1201001 h 1201001"/>
              <a:gd name="connsiteX7" fmla="*/ 4144436 w 4144436"/>
              <a:gd name="connsiteY7" fmla="*/ 1201001 h 120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44436" h="1201001">
                <a:moveTo>
                  <a:pt x="4144436" y="0"/>
                </a:moveTo>
                <a:lnTo>
                  <a:pt x="2648085" y="0"/>
                </a:lnTo>
                <a:lnTo>
                  <a:pt x="2648085" y="1"/>
                </a:lnTo>
                <a:lnTo>
                  <a:pt x="1184502" y="1"/>
                </a:lnTo>
                <a:lnTo>
                  <a:pt x="0" y="1201001"/>
                </a:lnTo>
                <a:lnTo>
                  <a:pt x="2648085" y="1201001"/>
                </a:lnTo>
                <a:lnTo>
                  <a:pt x="2886179" y="1201001"/>
                </a:lnTo>
                <a:lnTo>
                  <a:pt x="4144436" y="1201001"/>
                </a:lnTo>
                <a:close/>
              </a:path>
            </a:pathLst>
          </a:custGeom>
          <a:solidFill>
            <a:srgbClr val="64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ea typeface="方正兰亭黑简体" panose="02000000000000000000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230398" y="2703151"/>
            <a:ext cx="2938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参考文献</a:t>
            </a:r>
            <a:endParaRPr lang="zh-CN" altLang="en-US" sz="5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ldLvl="0" animBg="1"/>
      <p:bldP spid="71" grpId="0"/>
      <p:bldP spid="9" grpId="0" bldLvl="0" animBg="1"/>
      <p:bldP spid="7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立方体 8"/>
          <p:cNvSpPr/>
          <p:nvPr/>
        </p:nvSpPr>
        <p:spPr>
          <a:xfrm>
            <a:off x="4201260" y="4101173"/>
            <a:ext cx="3789480" cy="971210"/>
          </a:xfrm>
          <a:prstGeom prst="cube">
            <a:avLst>
              <a:gd name="adj" fmla="val 72219"/>
            </a:avLst>
          </a:prstGeom>
          <a:solidFill>
            <a:srgbClr val="777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5191760" y="440679"/>
            <a:ext cx="180848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参考文献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overview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1" name="立方体 10"/>
          <p:cNvSpPr/>
          <p:nvPr/>
        </p:nvSpPr>
        <p:spPr>
          <a:xfrm>
            <a:off x="4201260" y="3774963"/>
            <a:ext cx="3789480" cy="971210"/>
          </a:xfrm>
          <a:prstGeom prst="cube">
            <a:avLst>
              <a:gd name="adj" fmla="val 72219"/>
            </a:avLst>
          </a:prstGeom>
          <a:solidFill>
            <a:srgbClr val="ACB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10" name="立方体 9"/>
          <p:cNvSpPr/>
          <p:nvPr/>
        </p:nvSpPr>
        <p:spPr>
          <a:xfrm>
            <a:off x="4201260" y="3443085"/>
            <a:ext cx="3789480" cy="971210"/>
          </a:xfrm>
          <a:prstGeom prst="cube">
            <a:avLst>
              <a:gd name="adj" fmla="val 72219"/>
            </a:avLst>
          </a:prstGeom>
          <a:solidFill>
            <a:srgbClr val="878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4201260" y="3111208"/>
            <a:ext cx="3789480" cy="971210"/>
          </a:xfrm>
          <a:prstGeom prst="cube">
            <a:avLst>
              <a:gd name="adj" fmla="val 72219"/>
            </a:avLst>
          </a:prstGeom>
          <a:solidFill>
            <a:srgbClr val="777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7" name="立方体 6"/>
          <p:cNvSpPr/>
          <p:nvPr/>
        </p:nvSpPr>
        <p:spPr>
          <a:xfrm>
            <a:off x="4201260" y="2779331"/>
            <a:ext cx="3789480" cy="971210"/>
          </a:xfrm>
          <a:prstGeom prst="cube">
            <a:avLst>
              <a:gd name="adj" fmla="val 72219"/>
            </a:avLst>
          </a:prstGeom>
          <a:solidFill>
            <a:srgbClr val="454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 flipV="1">
            <a:off x="3843507" y="3231445"/>
            <a:ext cx="279943" cy="278176"/>
          </a:xfrm>
          <a:prstGeom prst="line">
            <a:avLst/>
          </a:prstGeom>
          <a:ln w="22225">
            <a:solidFill>
              <a:srgbClr val="4F526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 flipV="1">
            <a:off x="8038771" y="4033265"/>
            <a:ext cx="279943" cy="278176"/>
          </a:xfrm>
          <a:prstGeom prst="line">
            <a:avLst/>
          </a:prstGeom>
          <a:ln w="22225">
            <a:solidFill>
              <a:srgbClr val="4F526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8038149" y="2953070"/>
            <a:ext cx="279943" cy="278176"/>
          </a:xfrm>
          <a:prstGeom prst="line">
            <a:avLst/>
          </a:prstGeom>
          <a:ln w="22225">
            <a:solidFill>
              <a:srgbClr val="4F526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3843379" y="4311356"/>
            <a:ext cx="279943" cy="278176"/>
          </a:xfrm>
          <a:prstGeom prst="line">
            <a:avLst/>
          </a:prstGeom>
          <a:ln w="22225">
            <a:solidFill>
              <a:srgbClr val="4F526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"/>
          <p:cNvSpPr txBox="1"/>
          <p:nvPr/>
        </p:nvSpPr>
        <p:spPr>
          <a:xfrm>
            <a:off x="8423910" y="2528570"/>
            <a:ext cx="3070860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  <a:sym typeface="+mn-ea"/>
              </a:rPr>
              <a:t>杨洁.(2018).浅析图片网站在媒体转型过程中的作用宋颜浩费文华:《asp+sq1 server 网络应用系统开发与实例》，第一版:中国水利水电出版社; 2004.4.新闻世界(09),48-50.doi:10.19497/j.cnki.1005-5932.2018.09.016. 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8440634" y="4311402"/>
            <a:ext cx="2462531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(2023).A scenario-based economic-stochastic model predictive control for the management of microgrids.Sustainable Energy, Grids and Networks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306070" y="4589780"/>
            <a:ext cx="35375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唐世军  缪玉堂.(2023).图书馆座位预约系统保障性使用策略.内蒙古科技与经济(15),153-154+160.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1179195" y="2440305"/>
            <a:ext cx="26644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基于SSM的高校食堂就餐系统设计——以四川大学锦城学院为例[J]. 傅俊松,曾丽.  现代信息科技. 2021(06)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2" name="立方体 1"/>
          <p:cNvSpPr/>
          <p:nvPr/>
        </p:nvSpPr>
        <p:spPr>
          <a:xfrm>
            <a:off x="4201260" y="2440193"/>
            <a:ext cx="3789480" cy="971210"/>
          </a:xfrm>
          <a:prstGeom prst="cube">
            <a:avLst>
              <a:gd name="adj" fmla="val 72219"/>
            </a:avLst>
          </a:prstGeom>
          <a:solidFill>
            <a:srgbClr val="ACB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4201260" y="2079740"/>
            <a:ext cx="3789480" cy="971210"/>
          </a:xfrm>
          <a:prstGeom prst="cube">
            <a:avLst>
              <a:gd name="adj" fmla="val 72219"/>
            </a:avLst>
          </a:prstGeom>
          <a:solidFill>
            <a:srgbClr val="878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7990524" y="2250125"/>
            <a:ext cx="279943" cy="278176"/>
          </a:xfrm>
          <a:prstGeom prst="line">
            <a:avLst/>
          </a:prstGeom>
          <a:ln w="22225">
            <a:solidFill>
              <a:srgbClr val="4F526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 flipV="1">
            <a:off x="4342617" y="1972240"/>
            <a:ext cx="279943" cy="278176"/>
          </a:xfrm>
          <a:prstGeom prst="line">
            <a:avLst/>
          </a:prstGeom>
          <a:ln w="22225">
            <a:solidFill>
              <a:srgbClr val="4F526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"/>
          <p:cNvSpPr txBox="1"/>
          <p:nvPr/>
        </p:nvSpPr>
        <p:spPr>
          <a:xfrm>
            <a:off x="8440634" y="1512957"/>
            <a:ext cx="2462531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基于Android系统的手机软件开发研究[J]. 张俊翔.  信息与电脑(理论版). 2017(01)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796290" y="1127760"/>
            <a:ext cx="35464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苗雪兰刘瑞新王怀峰:《数据库系统原理及应用教程》，第一版:机械工业出版社; 2001.7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1" grpId="0" animBg="1"/>
      <p:bldP spid="10" grpId="0" animBg="1"/>
      <p:bldP spid="8" grpId="0" animBg="1"/>
      <p:bldP spid="7" grpId="0" animBg="1"/>
      <p:bldP spid="17" grpId="0" build="allAtOnce"/>
      <p:bldP spid="18" grpId="0" build="allAtOnce"/>
      <p:bldP spid="19" grpId="0" build="allAtOnce"/>
      <p:bldP spid="20" grpId="0" build="allAtOnce"/>
      <p:bldP spid="2" grpId="0" bldLvl="0" animBg="1"/>
      <p:bldP spid="3" grpId="0" bldLvl="0" animBg="1"/>
      <p:bldP spid="24" grpId="0" build="allAtOnce"/>
      <p:bldP spid="25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8"/>
          <p:cNvSpPr txBox="1"/>
          <p:nvPr/>
        </p:nvSpPr>
        <p:spPr>
          <a:xfrm>
            <a:off x="4122296" y="3568036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300" dirty="0">
                <a:solidFill>
                  <a:schemeClr val="bg1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  <a:cs typeface="Segoe UI Light" panose="020B0502040204020203" pitchFamily="34" charset="0"/>
              </a:rPr>
              <a:t>敬请指正</a:t>
            </a:r>
            <a:endParaRPr lang="zh-CN" altLang="en-US" sz="4000" spc="300" dirty="0">
              <a:solidFill>
                <a:schemeClr val="bg1"/>
              </a:solidFill>
              <a:latin typeface="方正大黑简体" panose="02010601030101010101" pitchFamily="2" charset="-122"/>
              <a:ea typeface="方正大黑简体" panose="02010601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050420" y="4207720"/>
            <a:ext cx="74376" cy="198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sym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219325" y="4100757"/>
            <a:ext cx="175519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华文细黑" panose="02010600040101010101" pitchFamily="2" charset="-122"/>
              </a:rPr>
              <a:t>答辩人：王</a:t>
            </a:r>
            <a:r>
              <a:rPr lang="en-US" altLang="zh-CN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华文细黑" panose="02010600040101010101" pitchFamily="2" charset="-122"/>
              </a:rPr>
              <a:t>*</a:t>
            </a:r>
            <a:endParaRPr lang="en-US" altLang="zh-CN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sym typeface="华文细黑" panose="02010600040101010101" pitchFamily="2" charset="-122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0" y="3036614"/>
            <a:ext cx="12192000" cy="350649"/>
          </a:xfrm>
          <a:prstGeom prst="rect">
            <a:avLst/>
          </a:prstGeom>
          <a:pattFill prst="ltVert">
            <a:fgClr>
              <a:srgbClr val="647996"/>
            </a:fgClr>
            <a:bgClr>
              <a:srgbClr val="4F5261"/>
            </a:bgClr>
          </a:pattFill>
          <a:ln>
            <a:solidFill>
              <a:srgbClr val="64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0" y="3036615"/>
            <a:ext cx="3712464" cy="350649"/>
          </a:xfrm>
          <a:prstGeom prst="rect">
            <a:avLst/>
          </a:prstGeom>
          <a:solidFill>
            <a:srgbClr val="64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2672" y="4207831"/>
            <a:ext cx="74376" cy="198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sym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81795" y="4100830"/>
            <a:ext cx="23837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华文细黑" panose="02010600040101010101" pitchFamily="2" charset="-122"/>
              </a:rPr>
              <a:t>校内指导教师：</a:t>
            </a:r>
            <a:r>
              <a:rPr lang="en-US" altLang="zh-CN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华文细黑" panose="02010600040101010101" pitchFamily="2" charset="-122"/>
              </a:rPr>
              <a:t>**</a:t>
            </a:r>
            <a:endParaRPr lang="en-US" altLang="zh-CN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sym typeface="华文细黑" panose="0201060004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华文细黑" panose="02010600040101010101" pitchFamily="2" charset="-122"/>
              </a:rPr>
              <a:t>校外指导老师：</a:t>
            </a:r>
            <a:r>
              <a:rPr lang="en-US" altLang="zh-CN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华文细黑" panose="02010600040101010101" pitchFamily="2" charset="-122"/>
              </a:rPr>
              <a:t>**</a:t>
            </a:r>
            <a:endParaRPr lang="en-US" altLang="zh-CN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sym typeface="华文细黑" panose="02010600040101010101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96296E-6 L 0.22969 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"/>
                            </p:stCondLst>
                            <p:childTnLst>
                              <p:par>
                                <p:cTn id="1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50"/>
                            </p:stCondLst>
                            <p:childTnLst>
                              <p:par>
                                <p:cTn id="2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2" grpId="0" animBg="1"/>
      <p:bldP spid="63" grpId="0"/>
      <p:bldP spid="123" grpId="0" animBg="1"/>
      <p:bldP spid="123" grpId="1" animBg="1"/>
      <p:bldP spid="2" grpId="0" bldLvl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2545081"/>
            <a:ext cx="12192000" cy="1201000"/>
          </a:xfrm>
          <a:prstGeom prst="rect">
            <a:avLst/>
          </a:prstGeom>
          <a:pattFill prst="ltVert">
            <a:fgClr>
              <a:srgbClr val="647996"/>
            </a:fgClr>
            <a:bgClr>
              <a:srgbClr val="4F5261"/>
            </a:bgClr>
          </a:pattFill>
          <a:ln>
            <a:solidFill>
              <a:srgbClr val="64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137591" y="659949"/>
            <a:ext cx="205216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1</a:t>
            </a:r>
            <a:endParaRPr lang="zh-CN" altLang="en-US" sz="239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74" name="任意多边形 73"/>
          <p:cNvSpPr/>
          <p:nvPr/>
        </p:nvSpPr>
        <p:spPr>
          <a:xfrm>
            <a:off x="4721981" y="2545081"/>
            <a:ext cx="2733858" cy="1201000"/>
          </a:xfrm>
          <a:custGeom>
            <a:avLst/>
            <a:gdLst>
              <a:gd name="connsiteX0" fmla="*/ 338138 w 823913"/>
              <a:gd name="connsiteY0" fmla="*/ 0 h 361950"/>
              <a:gd name="connsiteX1" fmla="*/ 823913 w 823913"/>
              <a:gd name="connsiteY1" fmla="*/ 0 h 361950"/>
              <a:gd name="connsiteX2" fmla="*/ 823913 w 823913"/>
              <a:gd name="connsiteY2" fmla="*/ 361950 h 361950"/>
              <a:gd name="connsiteX3" fmla="*/ 0 w 823913"/>
              <a:gd name="connsiteY3" fmla="*/ 361950 h 361950"/>
              <a:gd name="connsiteX4" fmla="*/ 338138 w 823913"/>
              <a:gd name="connsiteY4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3913" h="361950">
                <a:moveTo>
                  <a:pt x="338138" y="0"/>
                </a:moveTo>
                <a:lnTo>
                  <a:pt x="823913" y="0"/>
                </a:lnTo>
                <a:lnTo>
                  <a:pt x="823913" y="361950"/>
                </a:lnTo>
                <a:lnTo>
                  <a:pt x="0" y="361950"/>
                </a:lnTo>
                <a:lnTo>
                  <a:pt x="338138" y="0"/>
                </a:lnTo>
                <a:close/>
              </a:path>
            </a:pathLst>
          </a:custGeom>
          <a:solidFill>
            <a:srgbClr val="64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ea typeface="方正兰亭黑简体" panose="02000000000000000000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5605364" y="2683916"/>
            <a:ext cx="1771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绪 论</a:t>
            </a:r>
            <a:endParaRPr lang="zh-CN" altLang="en-US" sz="5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79" name="Rectangle 44"/>
          <p:cNvSpPr>
            <a:spLocks noChangeArrowheads="1"/>
          </p:cNvSpPr>
          <p:nvPr/>
        </p:nvSpPr>
        <p:spPr bwMode="auto">
          <a:xfrm>
            <a:off x="4525422" y="4401392"/>
            <a:ext cx="1875195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704020202020204" pitchFamily="34" charset="0"/>
              <a:buChar char="•"/>
            </a:pPr>
            <a:r>
              <a:rPr lang="zh-CN" altLang="en-US" sz="1050" spc="3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选题背景</a:t>
            </a:r>
            <a:endParaRPr lang="zh-CN" altLang="en-US" sz="1050" spc="3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704020202020204" pitchFamily="34" charset="0"/>
              <a:buChar char="•"/>
            </a:pPr>
            <a:r>
              <a:rPr lang="zh-CN" altLang="en-US" sz="1050" spc="3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研究意义</a:t>
            </a:r>
            <a:endParaRPr lang="zh-CN" altLang="en-US" sz="1050" spc="3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0" name="Rectangle 44"/>
          <p:cNvSpPr>
            <a:spLocks noChangeArrowheads="1"/>
          </p:cNvSpPr>
          <p:nvPr/>
        </p:nvSpPr>
        <p:spPr bwMode="auto">
          <a:xfrm>
            <a:off x="5943828" y="4407003"/>
            <a:ext cx="1875195" cy="4845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704020202020204" pitchFamily="34" charset="0"/>
              <a:buChar char="•"/>
            </a:pPr>
            <a:r>
              <a:rPr lang="zh-CN" altLang="en-US" sz="1050" spc="3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国内概况分析</a:t>
            </a:r>
            <a:endParaRPr lang="zh-CN" altLang="en-US" sz="1050" spc="3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704020202020204" pitchFamily="34" charset="0"/>
              <a:buChar char="•"/>
            </a:pPr>
            <a:r>
              <a:rPr lang="zh-CN" altLang="en-US" sz="1050" spc="3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国外相关研究</a:t>
            </a:r>
            <a:endParaRPr lang="zh-CN" altLang="en-US" sz="1050" spc="3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1" grpId="0"/>
      <p:bldP spid="74" grpId="0" animBg="1"/>
      <p:bldP spid="78" grpId="0"/>
      <p:bldP spid="79" grpId="0"/>
      <p:bldP spid="8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Box 10"/>
          <p:cNvSpPr txBox="1"/>
          <p:nvPr/>
        </p:nvSpPr>
        <p:spPr>
          <a:xfrm>
            <a:off x="5182929" y="448343"/>
            <a:ext cx="18261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选题背景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Segoe UI Symbol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overview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30222" y="1872343"/>
            <a:ext cx="8966834" cy="3659777"/>
            <a:chOff x="1996440" y="1872343"/>
            <a:chExt cx="7989390" cy="3659777"/>
          </a:xfrm>
        </p:grpSpPr>
        <p:sp>
          <p:nvSpPr>
            <p:cNvPr id="10" name="矩形 9"/>
            <p:cNvSpPr/>
            <p:nvPr/>
          </p:nvSpPr>
          <p:spPr>
            <a:xfrm>
              <a:off x="1996440" y="1872343"/>
              <a:ext cx="7989389" cy="3659777"/>
            </a:xfrm>
            <a:prstGeom prst="rect">
              <a:avLst/>
            </a:prstGeom>
            <a:pattFill prst="wdUpDiag">
              <a:fgClr>
                <a:srgbClr val="4F5261"/>
              </a:fgClr>
              <a:bgClr>
                <a:srgbClr val="E6E6E1"/>
              </a:bgClr>
            </a:patt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黑简体" panose="02000000000000000000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206170" y="1872343"/>
              <a:ext cx="7779660" cy="343988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4F5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黑简体" panose="02000000000000000000" pitchFamily="2" charset="-122"/>
              </a:endParaRPr>
            </a:p>
          </p:txBody>
        </p:sp>
      </p:grpSp>
      <p:sp>
        <p:nvSpPr>
          <p:cNvPr id="8" name="TextBox 1"/>
          <p:cNvSpPr txBox="1"/>
          <p:nvPr/>
        </p:nvSpPr>
        <p:spPr>
          <a:xfrm>
            <a:off x="5406390" y="1897380"/>
            <a:ext cx="5090795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sz="1600" dirty="0">
                <a:sym typeface="+mn-ea"/>
              </a:rPr>
              <a:t>随着社会的迅速发展和汽车普及程度的提高，驾驶培训和驾校行业备受关注。传统的驾校管理方式存在效率低下和服务质量不足等问题。为了应对这些挑战并提升管理水平，许多驾校开始尝试引入信息化管理系统。</a:t>
            </a:r>
            <a:endParaRPr sz="1600" dirty="0">
              <a:sym typeface="+mn-ea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sz="1600" dirty="0">
                <a:sym typeface="+mn-ea"/>
              </a:rPr>
              <a:t>在这样的背景下，本研究旨在设计一套完善的驾校管理系统，以满足驾校管理的需要，并提升学员的学习体验。通过借鉴先进的技术和经验，结合驾校管理的实际需求，构建一个高效、便捷、安全的信息化管理平台。</a:t>
            </a:r>
            <a:endParaRPr sz="1600" dirty="0">
              <a:sym typeface="+mn-ea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sz="1600" dirty="0">
                <a:sym typeface="+mn-ea"/>
              </a:rPr>
              <a:t>通过本研究的实施，预期能够为驾校管理信息化、数字化转型提供重要的理论支持和实践指导，推动驾校行业的持续发展和进步。</a:t>
            </a:r>
            <a:endParaRPr sz="1600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3260" y="2469515"/>
            <a:ext cx="3453130" cy="246570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48000" decel="5200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4565774" y="448343"/>
            <a:ext cx="30604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Segoe UI Symbol" panose="020B0502040204020203" pitchFamily="34" charset="0"/>
                <a:cs typeface="Segoe UI Light" panose="020B0502040204020203" pitchFamily="34" charset="0"/>
              </a:rPr>
              <a:t>研究意义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Segoe UI Symbol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altLang="zh-CN" dirty="0">
                <a:solidFill>
                  <a:srgbClr val="8D9193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Key points on what we do</a:t>
            </a:r>
            <a:endParaRPr lang="zh-CN" altLang="en-US" dirty="0">
              <a:solidFill>
                <a:srgbClr val="8D9193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974163" y="1567299"/>
            <a:ext cx="2243675" cy="2180070"/>
            <a:chOff x="1649692" y="1816903"/>
            <a:chExt cx="2243675" cy="2180070"/>
          </a:xfrm>
        </p:grpSpPr>
        <p:sp>
          <p:nvSpPr>
            <p:cNvPr id="7" name="椭圆 6"/>
            <p:cNvSpPr/>
            <p:nvPr/>
          </p:nvSpPr>
          <p:spPr>
            <a:xfrm>
              <a:off x="1649692" y="1964490"/>
              <a:ext cx="2032483" cy="2032483"/>
            </a:xfrm>
            <a:prstGeom prst="ellipse">
              <a:avLst/>
            </a:prstGeom>
            <a:pattFill prst="wdUpDiag">
              <a:fgClr>
                <a:srgbClr val="4F5261"/>
              </a:fgClr>
              <a:bgClr>
                <a:srgbClr val="E6E6E1"/>
              </a:bgClr>
            </a:patt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黑简体" panose="02000000000000000000" pitchFamily="2" charset="-122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860884" y="1816903"/>
              <a:ext cx="2032483" cy="2032483"/>
            </a:xfrm>
            <a:prstGeom prst="ellipse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rgbClr val="4F5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74163" y="4022636"/>
            <a:ext cx="2243675" cy="2180070"/>
            <a:chOff x="3162778" y="3849386"/>
            <a:chExt cx="2243675" cy="2180070"/>
          </a:xfrm>
        </p:grpSpPr>
        <p:sp>
          <p:nvSpPr>
            <p:cNvPr id="9" name="椭圆 8"/>
            <p:cNvSpPr/>
            <p:nvPr/>
          </p:nvSpPr>
          <p:spPr>
            <a:xfrm>
              <a:off x="3162778" y="3996973"/>
              <a:ext cx="2032483" cy="2032483"/>
            </a:xfrm>
            <a:prstGeom prst="ellipse">
              <a:avLst/>
            </a:prstGeom>
            <a:pattFill prst="wdUpDiag">
              <a:fgClr>
                <a:srgbClr val="4F5261"/>
              </a:fgClr>
              <a:bgClr>
                <a:srgbClr val="E6E6E1"/>
              </a:bgClr>
            </a:patt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黑简体" panose="02000000000000000000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373970" y="3849386"/>
              <a:ext cx="2032483" cy="2032483"/>
            </a:xfrm>
            <a:prstGeom prst="ellipse">
              <a:avLst/>
            </a:prstGeom>
            <a:blipFill dpi="0"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rgbClr val="4F5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414765" y="3155138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64799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&amp;</a:t>
            </a:r>
            <a:endParaRPr lang="zh-CN" altLang="en-US" sz="7200" dirty="0">
              <a:solidFill>
                <a:srgbClr val="647996"/>
              </a:solidFill>
              <a:latin typeface="Microsoft Sans Serif" panose="020B0604020202020204" pitchFamily="34" charset="0"/>
              <a:ea typeface="Arial Unicode MS" panose="020B0604020202020204" pitchFamily="34" charset="-122"/>
              <a:cs typeface="Microsoft Sans Serif" panose="020B0604020202020204" pitchFamily="34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8093075" y="1933575"/>
            <a:ext cx="37877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  <a:sym typeface="+mn-ea"/>
              </a:rPr>
              <a:t>其次，通过对国内外驾校管理系统的研究现状进行调研，可以发现现有系统存在着各种问题和不足之处，如管理效率低下、服务质量不高等。因此，开发一套功能完善、性能优良的驾校管理系统具有重要的实践意义。通过本研究的实施，预计可以为驾校管理信息化、数字化转型提供重要的理论支持和实践指导，推动驾校行业的持续发展和进步。</a:t>
            </a:r>
            <a:endParaRPr sz="1400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27965" y="2571750"/>
            <a:ext cx="47605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16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  <a:sym typeface="+mn-ea"/>
              </a:rPr>
              <a:t>首先，随着社会的发展和交通工具的普及，驾驶培训和驾校行业越来越受到人们的关注。为了提高驾校管理效率和服务质量，许多驾校开始尝试引入信息化管理系统。驾校管理系统的开发与实现旨在设计一套完善的系统，以满足驾校管理的需要，并提升学员的学习体验。</a:t>
            </a:r>
            <a:endParaRPr sz="1600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 flipH="1">
            <a:off x="4831715" y="3879215"/>
            <a:ext cx="76200" cy="66103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9600" dirty="0">
                <a:solidFill>
                  <a:srgbClr val="64799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+</a:t>
            </a:r>
            <a:endParaRPr lang="zh-CN" altLang="en-US" sz="9600" dirty="0">
              <a:solidFill>
                <a:srgbClr val="647996"/>
              </a:solidFill>
              <a:latin typeface="Microsoft Sans Serif" panose="020B0604020202020204" pitchFamily="34" charset="0"/>
              <a:ea typeface="Arial Unicode MS" panose="020B0604020202020204" pitchFamily="34" charset="-122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-0.23125 0.00556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63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.24219 0.00208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allAtOnce"/>
      <p:bldP spid="13" grpId="0" build="allAtOnce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</a:fld>
            <a:endParaRPr lang="zh-CN" altLang="en-US"/>
          </a:p>
        </p:txBody>
      </p:sp>
      <p:sp>
        <p:nvSpPr>
          <p:cNvPr id="8" name="TextBox 10"/>
          <p:cNvSpPr txBox="1"/>
          <p:nvPr/>
        </p:nvSpPr>
        <p:spPr>
          <a:xfrm>
            <a:off x="4772561" y="440679"/>
            <a:ext cx="26468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国内概况分析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overview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100" name="TextBox 1"/>
          <p:cNvSpPr txBox="1"/>
          <p:nvPr/>
        </p:nvSpPr>
        <p:spPr>
          <a:xfrm>
            <a:off x="1593215" y="2090420"/>
            <a:ext cx="83007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在国内外，随着信息技术的迅速发展和应用，驾校管理系统已经成为驾校管理现代化的必然趋势。在国外，一些发达国家的驾校早已开始应用信息化技术进行教学管理。例如，美国、英国等国家的一些驾校已经实现了在线预约教练、电子科目考试、在线学习等功能，这些系统大大提升了学员学习的便捷性和灵活性，同时也提高了驾校管理的效率和服务水平。</a:t>
            </a:r>
            <a:endParaRPr sz="1600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在国内，尽管驾校管理系统的发展相对滞后，但也开始逐渐引入信息化管理。一些大型驾校已经开始尝试利用互联网技术进行教学管理，包括学员管理、教练管理、课程安排等。然而，目前国内驾校管理系统仍然存在一些问题，如系统功能不完善、用户体验差、管理不规范等。</a:t>
            </a:r>
            <a:endParaRPr sz="1600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2545081"/>
            <a:ext cx="12192000" cy="1201000"/>
          </a:xfrm>
          <a:prstGeom prst="rect">
            <a:avLst/>
          </a:prstGeom>
          <a:pattFill prst="ltVert">
            <a:fgClr>
              <a:srgbClr val="647996"/>
            </a:fgClr>
            <a:bgClr>
              <a:srgbClr val="4F5261"/>
            </a:bgClr>
          </a:pattFill>
          <a:ln>
            <a:solidFill>
              <a:srgbClr val="64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626149" y="659949"/>
            <a:ext cx="205216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2</a:t>
            </a:r>
            <a:endParaRPr lang="zh-CN" altLang="en-US" sz="239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9" name="任意多边形 8"/>
          <p:cNvSpPr/>
          <p:nvPr/>
        </p:nvSpPr>
        <p:spPr>
          <a:xfrm flipH="1">
            <a:off x="3958542" y="2545080"/>
            <a:ext cx="4144436" cy="1201001"/>
          </a:xfrm>
          <a:custGeom>
            <a:avLst/>
            <a:gdLst>
              <a:gd name="connsiteX0" fmla="*/ 4144436 w 4144436"/>
              <a:gd name="connsiteY0" fmla="*/ 0 h 1201001"/>
              <a:gd name="connsiteX1" fmla="*/ 2648085 w 4144436"/>
              <a:gd name="connsiteY1" fmla="*/ 0 h 1201001"/>
              <a:gd name="connsiteX2" fmla="*/ 2648085 w 4144436"/>
              <a:gd name="connsiteY2" fmla="*/ 1 h 1201001"/>
              <a:gd name="connsiteX3" fmla="*/ 1184502 w 4144436"/>
              <a:gd name="connsiteY3" fmla="*/ 1 h 1201001"/>
              <a:gd name="connsiteX4" fmla="*/ 0 w 4144436"/>
              <a:gd name="connsiteY4" fmla="*/ 1201001 h 1201001"/>
              <a:gd name="connsiteX5" fmla="*/ 2648085 w 4144436"/>
              <a:gd name="connsiteY5" fmla="*/ 1201001 h 1201001"/>
              <a:gd name="connsiteX6" fmla="*/ 2886179 w 4144436"/>
              <a:gd name="connsiteY6" fmla="*/ 1201001 h 1201001"/>
              <a:gd name="connsiteX7" fmla="*/ 4144436 w 4144436"/>
              <a:gd name="connsiteY7" fmla="*/ 1201001 h 120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44436" h="1201001">
                <a:moveTo>
                  <a:pt x="4144436" y="0"/>
                </a:moveTo>
                <a:lnTo>
                  <a:pt x="2648085" y="0"/>
                </a:lnTo>
                <a:lnTo>
                  <a:pt x="2648085" y="1"/>
                </a:lnTo>
                <a:lnTo>
                  <a:pt x="1184502" y="1"/>
                </a:lnTo>
                <a:lnTo>
                  <a:pt x="0" y="1201001"/>
                </a:lnTo>
                <a:lnTo>
                  <a:pt x="2648085" y="1201001"/>
                </a:lnTo>
                <a:lnTo>
                  <a:pt x="2886179" y="1201001"/>
                </a:lnTo>
                <a:lnTo>
                  <a:pt x="4144436" y="1201001"/>
                </a:lnTo>
                <a:close/>
              </a:path>
            </a:pathLst>
          </a:custGeom>
          <a:solidFill>
            <a:srgbClr val="64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ea typeface="方正兰亭黑简体" panose="02000000000000000000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4146955" y="2683915"/>
            <a:ext cx="2938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研究方案</a:t>
            </a:r>
            <a:endParaRPr lang="zh-CN" altLang="en-US" sz="5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0" name="Rectangle 44"/>
          <p:cNvSpPr>
            <a:spLocks noChangeArrowheads="1"/>
          </p:cNvSpPr>
          <p:nvPr/>
        </p:nvSpPr>
        <p:spPr bwMode="auto">
          <a:xfrm>
            <a:off x="4498743" y="4447688"/>
            <a:ext cx="950898" cy="2419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704020202020204" pitchFamily="34" charset="0"/>
              <a:buChar char="•"/>
            </a:pPr>
            <a:r>
              <a:rPr lang="zh-CN" altLang="en-US" sz="1050" spc="3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需求分析</a:t>
            </a:r>
            <a:endParaRPr lang="zh-CN" altLang="en-US" sz="1050" spc="3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Rectangle 44"/>
          <p:cNvSpPr>
            <a:spLocks noChangeArrowheads="1"/>
          </p:cNvSpPr>
          <p:nvPr/>
        </p:nvSpPr>
        <p:spPr bwMode="auto">
          <a:xfrm>
            <a:off x="5593299" y="4453299"/>
            <a:ext cx="953622" cy="2419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704020202020204" pitchFamily="34" charset="0"/>
              <a:buChar char="•"/>
            </a:pPr>
            <a:r>
              <a:rPr lang="zh-CN" altLang="en-US" sz="1050" spc="3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概要设计</a:t>
            </a:r>
            <a:endParaRPr lang="zh-CN" altLang="en-US" sz="1050" spc="3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Rectangle 44"/>
          <p:cNvSpPr>
            <a:spLocks noChangeArrowheads="1"/>
          </p:cNvSpPr>
          <p:nvPr/>
        </p:nvSpPr>
        <p:spPr bwMode="auto">
          <a:xfrm>
            <a:off x="6692593" y="4461367"/>
            <a:ext cx="1169865" cy="2419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704020202020204" pitchFamily="34" charset="0"/>
              <a:buChar char="•"/>
            </a:pPr>
            <a:r>
              <a:rPr lang="zh-CN" altLang="en-US" sz="1050" spc="3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详细设计</a:t>
            </a:r>
            <a:endParaRPr lang="zh-CN" altLang="en-US" sz="1050" spc="3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Rectangle 44"/>
          <p:cNvSpPr>
            <a:spLocks noChangeArrowheads="1"/>
          </p:cNvSpPr>
          <p:nvPr/>
        </p:nvSpPr>
        <p:spPr bwMode="auto">
          <a:xfrm>
            <a:off x="4498743" y="4703593"/>
            <a:ext cx="950898" cy="2419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704020202020204" pitchFamily="34" charset="0"/>
              <a:buChar char="•"/>
            </a:pPr>
            <a:r>
              <a:rPr lang="zh-CN" altLang="en-US" sz="1050" spc="3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编程实现</a:t>
            </a:r>
            <a:endParaRPr lang="zh-CN" altLang="en-US" sz="1050" spc="3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Rectangle 44"/>
          <p:cNvSpPr>
            <a:spLocks noChangeArrowheads="1"/>
          </p:cNvSpPr>
          <p:nvPr/>
        </p:nvSpPr>
        <p:spPr bwMode="auto">
          <a:xfrm>
            <a:off x="5596023" y="4703593"/>
            <a:ext cx="950898" cy="2419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704020202020204" pitchFamily="34" charset="0"/>
              <a:buChar char="•"/>
            </a:pPr>
            <a:r>
              <a:rPr lang="zh-CN" altLang="en-US" sz="1050" spc="3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软件测试</a:t>
            </a:r>
            <a:endParaRPr lang="zh-CN" altLang="en-US" sz="1050" spc="3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1" grpId="0"/>
      <p:bldP spid="9" grpId="0" animBg="1"/>
      <p:bldP spid="78" grpId="0"/>
      <p:bldP spid="10" grpId="0"/>
      <p:bldP spid="11" grpId="0"/>
      <p:bldP spid="12" grpId="0"/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箭头连接符 9"/>
          <p:cNvCxnSpPr/>
          <p:nvPr/>
        </p:nvCxnSpPr>
        <p:spPr>
          <a:xfrm>
            <a:off x="5308600" y="5517427"/>
            <a:ext cx="368176" cy="0"/>
          </a:xfrm>
          <a:prstGeom prst="straightConnector1">
            <a:avLst/>
          </a:prstGeom>
          <a:ln w="76200">
            <a:solidFill>
              <a:srgbClr val="ACB6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灯片编号占位符 21"/>
          <p:cNvSpPr>
            <a:spLocks noGrp="1"/>
          </p:cNvSpPr>
          <p:nvPr>
            <p:ph type="sldNum" sz="quarter" idx="4294967295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</a:fld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406453" y="0"/>
            <a:ext cx="1379094" cy="17145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31" name="TextBox 10"/>
          <p:cNvSpPr txBox="1"/>
          <p:nvPr/>
        </p:nvSpPr>
        <p:spPr>
          <a:xfrm>
            <a:off x="5182929" y="433829"/>
            <a:ext cx="18261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研究方案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overview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870618" y="1557982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1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rot="5400000">
            <a:off x="5520050" y="2788942"/>
            <a:ext cx="1169258" cy="0"/>
          </a:xfrm>
          <a:prstGeom prst="line">
            <a:avLst/>
          </a:prstGeom>
          <a:ln w="57150">
            <a:solidFill>
              <a:srgbClr val="878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879297" y="3373571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2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rot="5400000">
            <a:off x="5520050" y="4604531"/>
            <a:ext cx="1169258" cy="0"/>
          </a:xfrm>
          <a:prstGeom prst="line">
            <a:avLst/>
          </a:prstGeom>
          <a:ln w="57150">
            <a:solidFill>
              <a:srgbClr val="878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879297" y="5189160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3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rot="5400000">
            <a:off x="5520050" y="6356350"/>
            <a:ext cx="1169258" cy="0"/>
          </a:xfrm>
          <a:prstGeom prst="line">
            <a:avLst/>
          </a:prstGeom>
          <a:ln w="57150">
            <a:solidFill>
              <a:srgbClr val="878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"/>
          <p:cNvSpPr txBox="1"/>
          <p:nvPr/>
        </p:nvSpPr>
        <p:spPr>
          <a:xfrm>
            <a:off x="678648" y="1370972"/>
            <a:ext cx="2922832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需求分析</a:t>
            </a:r>
            <a:endParaRPr lang="en-US" altLang="zh-CN" sz="16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algn="r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查阅相关资料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pPr algn="r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浏览类似毕设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网站平台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pPr algn="r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确定平台需要实现那些功能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 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>
            <a:off x="5308600" y="1923327"/>
            <a:ext cx="368176" cy="0"/>
          </a:xfrm>
          <a:prstGeom prst="straightConnector1">
            <a:avLst/>
          </a:prstGeom>
          <a:ln w="76200">
            <a:solidFill>
              <a:srgbClr val="ACB6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3669895" y="1203662"/>
            <a:ext cx="1453659" cy="1412450"/>
            <a:chOff x="1649692" y="1816903"/>
            <a:chExt cx="2243675" cy="2180070"/>
          </a:xfrm>
        </p:grpSpPr>
        <p:sp>
          <p:nvSpPr>
            <p:cNvPr id="41" name="椭圆 40"/>
            <p:cNvSpPr/>
            <p:nvPr/>
          </p:nvSpPr>
          <p:spPr>
            <a:xfrm>
              <a:off x="1649692" y="1964490"/>
              <a:ext cx="2032483" cy="2032483"/>
            </a:xfrm>
            <a:prstGeom prst="ellipse">
              <a:avLst/>
            </a:prstGeom>
            <a:pattFill prst="wdUpDiag">
              <a:fgClr>
                <a:srgbClr val="4F5261"/>
              </a:fgClr>
              <a:bgClr>
                <a:srgbClr val="E6E6E1"/>
              </a:bgClr>
            </a:patt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黑简体" panose="02000000000000000000" pitchFamily="2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1860884" y="1816903"/>
              <a:ext cx="2032483" cy="2032483"/>
            </a:xfrm>
            <a:prstGeom prst="ellipse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rgbClr val="4F5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黑简体" panose="02000000000000000000" pitchFamily="2" charset="-122"/>
              </a:endParaRPr>
            </a:p>
          </p:txBody>
        </p:sp>
      </p:grpSp>
      <p:sp>
        <p:nvSpPr>
          <p:cNvPr id="43" name="TextBox 1"/>
          <p:cNvSpPr txBox="1"/>
          <p:nvPr/>
        </p:nvSpPr>
        <p:spPr>
          <a:xfrm>
            <a:off x="678648" y="5014497"/>
            <a:ext cx="2922832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详细设计</a:t>
            </a:r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 </a:t>
            </a:r>
            <a:endParaRPr lang="en-US" altLang="zh-CN" sz="16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algn="r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   描述实现具体模块所涉及到的主要算法、数据结构、类的层次结构及调用关系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 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44" name="TextBox 1"/>
          <p:cNvSpPr txBox="1"/>
          <p:nvPr/>
        </p:nvSpPr>
        <p:spPr>
          <a:xfrm>
            <a:off x="8642735" y="3086131"/>
            <a:ext cx="292283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概要设计</a:t>
            </a:r>
            <a:endParaRPr lang="en-US" altLang="zh-CN" sz="16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根据需求，进行功能模块的划分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为详细设计提供基础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53" name="直接箭头连接符 52"/>
          <p:cNvCxnSpPr/>
          <p:nvPr/>
        </p:nvCxnSpPr>
        <p:spPr>
          <a:xfrm flipH="1">
            <a:off x="6520561" y="3696736"/>
            <a:ext cx="368176" cy="0"/>
          </a:xfrm>
          <a:prstGeom prst="straightConnector1">
            <a:avLst/>
          </a:prstGeom>
          <a:ln w="76200">
            <a:solidFill>
              <a:srgbClr val="ACB6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/>
          <p:cNvGrpSpPr/>
          <p:nvPr/>
        </p:nvGrpSpPr>
        <p:grpSpPr>
          <a:xfrm>
            <a:off x="7052246" y="2990511"/>
            <a:ext cx="1453659" cy="1412450"/>
            <a:chOff x="1649692" y="1816903"/>
            <a:chExt cx="2243675" cy="2180070"/>
          </a:xfrm>
        </p:grpSpPr>
        <p:sp>
          <p:nvSpPr>
            <p:cNvPr id="55" name="椭圆 54"/>
            <p:cNvSpPr/>
            <p:nvPr/>
          </p:nvSpPr>
          <p:spPr>
            <a:xfrm>
              <a:off x="1649692" y="1964490"/>
              <a:ext cx="2032483" cy="2032483"/>
            </a:xfrm>
            <a:prstGeom prst="ellipse">
              <a:avLst/>
            </a:prstGeom>
            <a:pattFill prst="wdUpDiag">
              <a:fgClr>
                <a:srgbClr val="4F5261"/>
              </a:fgClr>
              <a:bgClr>
                <a:srgbClr val="E6E6E1"/>
              </a:bgClr>
            </a:patt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黑简体" panose="02000000000000000000" pitchFamily="2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1860884" y="1816903"/>
              <a:ext cx="2032483" cy="2032483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rgbClr val="4F5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669895" y="4853747"/>
            <a:ext cx="1453659" cy="1412450"/>
            <a:chOff x="1649692" y="1816903"/>
            <a:chExt cx="2243675" cy="2180070"/>
          </a:xfrm>
        </p:grpSpPr>
        <p:sp>
          <p:nvSpPr>
            <p:cNvPr id="58" name="椭圆 57"/>
            <p:cNvSpPr/>
            <p:nvPr/>
          </p:nvSpPr>
          <p:spPr>
            <a:xfrm>
              <a:off x="1649692" y="1964490"/>
              <a:ext cx="2032483" cy="2032483"/>
            </a:xfrm>
            <a:prstGeom prst="ellipse">
              <a:avLst/>
            </a:prstGeom>
            <a:pattFill prst="wdUpDiag">
              <a:fgClr>
                <a:srgbClr val="4F5261"/>
              </a:fgClr>
              <a:bgClr>
                <a:srgbClr val="E6E6E1"/>
              </a:bgClr>
            </a:patt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黑简体" panose="02000000000000000000" pitchFamily="2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1860884" y="1816903"/>
              <a:ext cx="2032483" cy="2032483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rgbClr val="4F5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黑简体" panose="02000000000000000000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-0.27656 -0.25856 " pathEditMode="relative" rAng="0" ptsTypes="AA">
                                      <p:cBhvr>
                                        <p:cTn id="38" dur="15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28" y="-1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0.27747 -0.27269 " pathEditMode="relative" rAng="0" ptsTypes="AA">
                                      <p:cBhvr>
                                        <p:cTn id="44" dur="1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67" y="-1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/>
      <p:bldP spid="38" grpId="0" build="allAtOnce"/>
      <p:bldP spid="43" grpId="0" build="allAtOnce"/>
      <p:bldP spid="44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箭头连接符 20"/>
          <p:cNvCxnSpPr/>
          <p:nvPr/>
        </p:nvCxnSpPr>
        <p:spPr>
          <a:xfrm>
            <a:off x="5308600" y="3104427"/>
            <a:ext cx="368176" cy="0"/>
          </a:xfrm>
          <a:prstGeom prst="straightConnector1">
            <a:avLst/>
          </a:prstGeom>
          <a:ln w="76200">
            <a:solidFill>
              <a:srgbClr val="ACB6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>
            <a:off x="6520561" y="1309136"/>
            <a:ext cx="368176" cy="0"/>
          </a:xfrm>
          <a:prstGeom prst="straightConnector1">
            <a:avLst/>
          </a:prstGeom>
          <a:ln w="76200">
            <a:solidFill>
              <a:srgbClr val="ACB6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963274" y="6356350"/>
            <a:ext cx="390525" cy="365125"/>
          </a:xfrm>
        </p:spPr>
        <p:txBody>
          <a:bodyPr/>
          <a:lstStyle/>
          <a:p>
            <a:fld id="{9EC0D1B5-3C17-4475-AEE9-C5749151ADA1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>
            <a:endCxn id="9" idx="0"/>
          </p:cNvCxnSpPr>
          <p:nvPr/>
        </p:nvCxnSpPr>
        <p:spPr>
          <a:xfrm>
            <a:off x="6104679" y="-38100"/>
            <a:ext cx="0" cy="1010079"/>
          </a:xfrm>
          <a:prstGeom prst="line">
            <a:avLst/>
          </a:prstGeom>
          <a:ln w="57150">
            <a:solidFill>
              <a:srgbClr val="878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879297" y="971979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4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 rot="5400000">
            <a:off x="5520050" y="2202939"/>
            <a:ext cx="1169258" cy="0"/>
          </a:xfrm>
          <a:prstGeom prst="line">
            <a:avLst/>
          </a:prstGeom>
          <a:ln w="57150">
            <a:solidFill>
              <a:srgbClr val="878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879297" y="2787568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5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678648" y="2552072"/>
            <a:ext cx="292283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软件测试</a:t>
            </a:r>
            <a:endParaRPr lang="en-US" altLang="zh-CN" sz="16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pPr algn="r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对编写好的程序进行测试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  <a:p>
            <a:pPr algn="r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确定实现每一个需求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 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8642735" y="698531"/>
            <a:ext cx="292283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方正兰亭黑简体" panose="02000000000000000000" pitchFamily="2" charset="-122"/>
                <a:cs typeface="Segoe UI" panose="020B0502040204020203" pitchFamily="34" charset="0"/>
              </a:rPr>
              <a:t>编程实现</a:t>
            </a:r>
            <a:endParaRPr lang="en-US" altLang="zh-CN" sz="16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方正兰亭黑简体" panose="02000000000000000000" pitchFamily="2" charset="-122"/>
              <a:cs typeface="Segoe UI" panose="020B0502040204020203" pitchFamily="34" charset="0"/>
            </a:endParaRPr>
          </a:p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Segoe UI Light" panose="020B0502040204020203" pitchFamily="34" charset="0"/>
              </a:rPr>
              <a:t>根据详细计划中对数据结构、算法分析和模块实现等方面的设计要求，开始具体的编写程序工作，分别实现各模块的功能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Segoe UI Light" panose="020B0502040204020203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660076" y="2385356"/>
            <a:ext cx="1453659" cy="1412450"/>
            <a:chOff x="1649692" y="1816903"/>
            <a:chExt cx="2243675" cy="2180070"/>
          </a:xfrm>
        </p:grpSpPr>
        <p:sp>
          <p:nvSpPr>
            <p:cNvPr id="28" name="椭圆 27"/>
            <p:cNvSpPr/>
            <p:nvPr/>
          </p:nvSpPr>
          <p:spPr>
            <a:xfrm>
              <a:off x="1649692" y="1964490"/>
              <a:ext cx="2032483" cy="2032483"/>
            </a:xfrm>
            <a:prstGeom prst="ellipse">
              <a:avLst/>
            </a:prstGeom>
            <a:pattFill prst="wdUpDiag">
              <a:fgClr>
                <a:srgbClr val="4F5261"/>
              </a:fgClr>
              <a:bgClr>
                <a:srgbClr val="E6E6E1"/>
              </a:bgClr>
            </a:patt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黑简体" panose="02000000000000000000" pitchFamily="2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860884" y="1816903"/>
              <a:ext cx="2032483" cy="2032483"/>
            </a:xfrm>
            <a:prstGeom prst="ellipse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rgbClr val="4F5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黑简体" panose="02000000000000000000" pitchFamily="2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5908860" y="3500698"/>
            <a:ext cx="391637" cy="132137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黑简体" panose="02000000000000000000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051905" y="580197"/>
            <a:ext cx="1453659" cy="1412450"/>
            <a:chOff x="1649692" y="1816903"/>
            <a:chExt cx="2243675" cy="2180070"/>
          </a:xfrm>
        </p:grpSpPr>
        <p:sp>
          <p:nvSpPr>
            <p:cNvPr id="18" name="椭圆 17"/>
            <p:cNvSpPr/>
            <p:nvPr/>
          </p:nvSpPr>
          <p:spPr>
            <a:xfrm>
              <a:off x="1649692" y="1964490"/>
              <a:ext cx="2032483" cy="2032483"/>
            </a:xfrm>
            <a:prstGeom prst="ellipse">
              <a:avLst/>
            </a:prstGeom>
            <a:pattFill prst="wdUpDiag">
              <a:fgClr>
                <a:srgbClr val="4F5261"/>
              </a:fgClr>
              <a:bgClr>
                <a:srgbClr val="E6E6E1"/>
              </a:bgClr>
            </a:patt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黑简体" panose="02000000000000000000" pitchFamily="2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860884" y="1816903"/>
              <a:ext cx="2032483" cy="2032483"/>
            </a:xfrm>
            <a:prstGeom prst="ellipse">
              <a:avLst/>
            </a:prstGeom>
            <a:blipFill dpi="0"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rgbClr val="4F5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黑简体" panose="02000000000000000000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0.27825 -0.26158 " pathEditMode="relative" rAng="0" ptsTypes="AA">
                                      <p:cBhvr>
                                        <p:cTn id="30" dur="1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06" y="-1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0.27747 -0.26806 " pathEditMode="relative" rAng="0" ptsTypes="AA">
                                      <p:cBhvr>
                                        <p:cTn id="36" dur="12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80" y="-1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00"/>
                            </p:stCondLst>
                            <p:childTnLst>
                              <p:par>
                                <p:cTn id="3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20" grpId="0" build="allAtOnce"/>
      <p:bldP spid="25" grpId="0" build="allAtOnce"/>
      <p:bldP spid="32" grpId="0" bldLvl="0" animBg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ISPRING_ULTRA_SCORM_COURSE_ID" val="7FB5A0DB-E7EE-4F0C-8ED6-21BFD024E4E5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NlQy0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ZUMtIqok5BfEDAAAsEQAAJwAAAHVuaXZlcnNhbC9mbGFzaF9wdWJsaXNoaW5nX3NldHRpbmdzLnhtbNVY727aSBD/zlOsfOrHYtImTYoMUZQYBZUABeeu1ekULfaAt1nvut41lH7q0/TB7klu1gsECmlNe5xyQhF4duY3/2e88c4/JZxMIVNMioZzVK05BEQoIyYmDec2aD0/c4jSVESUSwENR0iHnDcrXpqPOFPxELRGVkUQRqh6qhtOrHVad93ZbFZlKs3MqeS5RnxVDWXiphkoEBoyN+V0jl96noJyFgglAPAvkWIh1qxUCPEs0o2Mcg6ERWi5YMYpylucqthxLduIhveTTOYiupRcZiSbjBrOb2cX5rPksVBXLAFhYqKaSDRkXadRxIwVlA/ZZyAxsEmM5p4eO2TGIh03nJe1FwYG2d1tmALc+k4NzKXEIAi9wE9A04hqah+tQg2ftFoSLCmaC5qwMMATYgLQcK6Cu2GnfeXfdXuBP7y7Dm461oY9hAL/XbCHUNAOOv4+/GXhr9/3/UGn3X1zF/R6naDdf5DCiG4ExHM3I+ZhZGWehbAKmKfjPBkJyjgW6TdhVKCxzDnNJhDIFsMsjilX4JAPKUze5pQzPcduqGE33AOkFyqFUA9M2hqOznJwHuAsIBqGuVzVxMnrVU2cnm247lrtD27ttNKjWtMwxuJBWmGa566TlmxjKTZcM89kJHm0cgiSEURdmsBaTwzvmWgh55FDxpgEjq5eZIxyhzCNrocrYZWPlGa66L3WOidBLBwSQG6GW6EIY5qpjYivom4KP2z+2ZUa1F82FJb0GOsfMucRmcuccHYPREuCac4T/BUDWW8mMs5kUlCx3zVRnKFxUwYziM7LKHqPKpIcJXG4pBy01fAxZ5/JCMYyQ1ygUxxFSGfK4lf3Ak6pUg+gdGnjM9si7e6V/+6ZcZBGUyrCPcGxNiBJ9UHw6ZwIqZdyGI6Q5gqKpEQsKs7K+Fb9+TQoluTcpvnfTsYa9AFTchgt+yTmhxaUVhvTadGIprkKaGxBhimxmHgQ4mRhIoeygCEVRAo+JzTE6a1MW0+ZzBVSbANbaPXzFlp5wkTxNMEpiBqzCLJSkLWjFy+PT16dnr2uV92/v3x9/l2hxV7rc2rU2cV2+ejiLCf1zfr8gdB3luiWbEtmiSnUaEvp7heDxQLbHvGea1bP7k1ULMynuIiG/sXg8poM/OFtJxjWyxRDV2Lf6TDGchqb98gyMr3bANPhl4I3US/D2B/4v5cCxASW6ptyaru9Ug6/KcM1sJu8v7bFS5mAk39iJxnOfs4ShuX7v+jjx1rq10fAf9LGv/RCaWfAgdoYaBbGmNGDVcGTH5OHDO9Tiph9Wl0BN+58nrvzdm1OEiZYgnE07wGrK3nz5LiGt8idR5UKom3+h6NZ+QdQSwMEFAACAAgA2VDLSCyqiduxAgAAVAoAACEAAAB1bml2ZXJzYWwvZmxhc2hfc2tpbl9zZXR0aW5ncy54bWyVVm1P2zAQ/r5fUXXfCXstk0wlKJ2ExAYaiO9Ock2sOnZkO2X99/MrsdukzXpCqu+ex3e+t4LklrDlh9kMFZxy8QxKEVZJowm6GSmv53mnFGcXBWcKmLpgXDSYzpcff9oPyizyHIvvQEzlbHABvZuF/UyheB/fFkbGCAVvWsz2D7ziFzkutpXgHSvPhlbvWxCUsK1GXv5YrNajDiiR6l5Bk8S0vjIyjdIKkBJMSN/XRs6yKM6BBk+X9jOR07s6/foD2o5Ioizt5pORMVqLK0iTfHVjZBzP9O1pVRZGThMU/FUa+uWzkVEoxXsQ6eV3X42MMnjbtf/TI63glUloyjldxHcO5bjU42eiujRylmAeZBydrYJPj33rXQTyX+O5R2ZcBadPJq8HC8EUPaewVKIDlIWTs8mavz12Ss8HLDeYSg2IVT3oSQf9hDsZrkl1Pe4PvBFWRiCv6BGvnHYNrFy8ETDV9/jV6tauiji+d10UoICdV0YR9soe+Vun9QgZKXvkMyUlPDK6P4IfWhwnlPgW+2Kezr62AsP6GPIVTsFqPD2YwZWRa68ImIaXsJQmnBfSgKkayqzOhZQdxYQY3pEKK8LZL4PL9/YxEmUHBt9pw32FFFEUhtrNxqiXdFwve0670VvTdnQ/Cv3j3Hmm9A6/nmOlcFE3+kdJzmeedz2398yzYYpZkxoP4p5t+FRSg8UWxAvndLIfxhVMBnM3XGNwlEVZQNlwnpG/ZKgArGtyEGtdNwKhcVKdw9Wkqqn+U68E3qBMCSNGx1S1vo5h8t6XkcI3AWBR1KFr3cFZmo4qQmEHYfYjhX3w2MuQ1F061nA36gE2Km45r5nUk35V9K0S41LDAOFVxzXMcJbzW1jhXNqXJZMflnA/+slaDtvMtF7s3Sl8KyU3a/txCrXS/Df5D1BLAwQUAAIACADZUMtImMCOJccDAAA9EAAAJgAAAHVuaXZlcnNhbC9odG1sX3B1Ymxpc2hpbmdfc2V0dGluZ3MueG1s1Vdtbxo5EP7Or7D21I9lk75cUrQQRclGQaXAwaYvOp0isx5YX7z2du2F0k/3a+6H3S+5MQYSSpKaNmnvhCKy45lnZp6Z8bDR0adckCmUmivZDPbrewEBmSrG5aQZXCRnTw8Dog2VjAoloRlIFZCjVi0qqpHgOhuCMaiqCcJI3ShMM8iMKRphOJvN6lwXpT1VojKIr+upysOiBA3SQBkWgs7xy8wL0MESwQMA/3Ill2atWo2QyCG9UawSQDjDyCW3SVFxbnIRhE5rRNOrSakqyU6UUCUpJ6Nm8Mvhsf2sdBzSKc9BWkp0C4VWbBqUMW6DoGLIPwPJgE8yjPbgRUBmnJmsGTzfe2ZhUD3chlmAu9SphTlRyIE0S/wcDGXUUPfoHBr4ZPRK4ERsLmnO0wRPiM2/GZwml8NO+zS+7PaSeHh5nrzpuBh2MEri98kORkk76cS76PvCn3/ox4NOu/v6Mun1Okm7f22FjG4QEoWbjEXIrKrKFNaERSar8pGkXGCPfkGjBoNdLmg5gUSdcazimAoNAfmzgMlvFRXczHEY9nAYrgCKY11Aaga2bM3AlBUE13AOEAPDWq574uWrdU8cHG6kHjrv12ndGmVEjaFphs2DskVoUXhTtFIbK7mRmn0mIyXYOqExsiwwl+OSUxEQbjC3dH1qLAPmjAvk39ru18fSbCWXZrTUGxyuebStnLZ+7yoD+g+XnBPdpfpOVYKRuaqI4FdAjCJYuCrH/zIgN8eDjEuVL6SCakO04AzIlMMM2JGPow/oIq/QEm+LQoBxHj5W/DMZwViViAt0incLyrl2+PWdgAuq9TUoXcX4xDV9u3sav39iE6RsSmW6IzhWG/LCPAo+nROpzMoO6UhppWFRFMbZ4swnt/q3l0HzvBKuzA9djBvQj1iSx/GyS2G+GoG324xOF4Noh2sBjSPIsSQOEw9SvBm4rMAXMKWSKCnmhKZ4H2s71lOuKo0SN8AOWn97hM6ecLl4muCqR48lg9ILcm//2fMXL389OHzVqIf//PX303uNlpuqL6h151bVyZ2r0M/qi4X4FaN71uKW7Zkqc9uobMvp7at+uZK2r/gotAvh9t2yWIE/ZrUM4+PByTkZxMOLTjJs+JS3q3CSTJphg4ztbz0fm95FggTHXvCWRx/F/iB+6wWIJfGaBD+33Z5Xwq99tAZuN/dv7GWvEPAun7i7CW9zwXOODfm/mMy7huT7h/qHDOb9P/rc2D7UYAIt0wxr9Gh1/flX2YMS9l/iwD2tX6U23p2i8Na31BrKN1/5W7V/AVBLAwQUAAIACADZUMtI+GKxa4QBAAD/BQAAHwAAAHVuaXZlcnNhbC9odG1sX3NraW5fc2V0dGluZ3MuanONlE1vwjAMhu/8iqq7Toh9lu2GBpMmcZi03aYdQjGlIk2iJO3oEP99OOWjad1BfGnePn0du3I2vWC3wjgMnoONe3b7d3/vNEDN6hyufZ136BnqoeHpHD7TDHgqIGwgxeHTo7w9EZRxKJzprPxAW1PzCyW+WTBu6rgiLDShGUIrCO2H0NZU4l+vsn1VVUW1Ns9ya6Xox1JYELYvpM6YY8KrV7fqBTZgWYA+gy5YDJ5p5FYXeXJ8iDDqXCwzxUQ5lYnsz1i8SrTMxbwr/7JUoHc/fFUBg6foZeLZ8dTYNwtZM/FkiNFNKg3GwD7v4wSDhDmbAa/5Dtz6B/WM2wU16CI1qT3QoxuMOq1YAq0uDUcYPiZ2Xq1uRhhtzsLaVsTdLYZHcFaCblmN7zE8UKpcXfADlZYJdqSFtnt+RLlk81Qk+9QDDJLDw6JtV/dOhbrjj0NvhGRjhJbERGZdF8cFU2/JwTWNrFNq5jklCkqURGJFgQV5Gtu8RnD/FXyfO0txFCu73vYPUEsDBBQAAgAIANlQy0g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NlQy0ibbXtbYAAAAGUAAAAcAAAAdW5pdmVyc2FsL2xvY2FsX3NldHRpbmdzLnhtbA3KOw6DMAwA0J1TWN5bYOtAYGNkAQ5gBQsh+YNIhMrtyfaG1w1/Fbj5SodbwPbbILBF3w7bA67L+PkhpEy2kbhxQHOEoa868Ugyc84lJjiFHr4W1oLME2mZ0VXZsO6rF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DZUMtIYv5fY8oIAADwPQAAKQAAAHVuaXZlcnNhbC9za2luX2N1c3RvbWl6YXRpb25fc2V0dGluZ3MueG1s7Rtrb6PK9fv9FSNXV7qVqviBX6m8rjCME7QO9jUk2W1VWdhMYhRgfGHsXV/5Q39Nf1h/Sc8MEINjO5CklbYlbFbLmfOa85zhaHvhk+Mr65BRz/ndYg71DcKY4z+G/Z8Q6i2oS4NJQELCwuoecu/4Nv2m+Q+UwwAaMsu3rcBW+GrYr6Gh+EHdjtxVu/DWHDQbqNPEDdxFKm4psHYpqZeSAmtqo670qgcsIr4BWRCfHefaq2ZWXxJofkgCpvk2+d6XstjppewOrgLLdgAv7Leb/NklUndqkz+oWW91WnjXkCVJaiOlpdbV2q7TuezIdYRrzVZN2g26DakhoXqrVb9s7+qdRkuCt+FlG7g08WUbNTvNZkPdNXADqJEsD9SGsutIl/W6DNJw91LZDYeDTq2G6vW61FR3rbY0HNQQYEvAQ5a63ICSKg2k9k4eyPWuhIbKcDBs7rCK20oLdRu4XavtmoOBVKvtjbvfXdpce2ju7STmfIXhURccXeWxVT0SXL3FOggA2STeyrUYQb7lkU+VBfU84lfimBTxm2AkqmShERDAnL4vQtpnIuDRLwu62v6xVxUrCZpQJZ0LaThy7E+V+Zox6l8sqM+A1YVPA89yK/0/ROESbyYPJd2QoAjdg7Uge3Ed8ZOXLJYFIQzPOSIw8MrytyP6SC/m1uLpMaBr386l5nK7IoHr+E+AXbvsKPisINcJmcaIl9EPd/mTn2wF/gwJV6+N+ZOL0rXmxE0k1sRPAbq9yNctckC6cUKHCVK5zp9zpCvrkWQd0JX5c57GBylZr3X48zoRI98ZoEs84xtn0V1rS4KskKhCnqWiq/WqaDytAvrIjZ2le93Rz3QuhYLjP3INa/zJRcQ3yAXm8lJsNrF/9QAxfj2sJT0PpIBz08UlBgmWk8FMGd9MZP3rbDS+Gs8G2lWlr0RZiXha/tJod7/XW22oXDFdTk7GjTwaZXkhwaxVy8dLN6fj0QwY4tFMx1/MSp//XZh0fGuONB1X+vE/CjOYTPFdpc//zkN6O51i3ZwZI03FM82Y6WNT2GWETaxW+l/pGi2tDUGMoo1DviG2JAjKsxMQFLqOLRZ4yXb8NckhTx3fyJo+m2LDnGqKqY31St+gQbD9k+BsrdkSgmdphch2QmvuEluIhRAR66t0h4I/bOkAJvUsx7/II30q32v61cwcj0fGDOtqAqn0sW8jNbC4pOKMprKBp8AjsKB1v418JqJPcECy6xZmcq1dXY/g1+SKXDuPSxd+2Ru0mWBwyYT4OQghcPAUos4w7sdTldsQBCILraww/EYDOxM0adfl4K3pyhhCUzFT/E3OJuENjnf8BYQOWbAc/G6wYchXeDYYf4EYh9wcFyQaf4aU/FyQ6Cs2IIewkYNMl++0K5lnBE/DJEGSHFxYPN7dLbIWC6Dj1tw4dB0ChFsY0kRkY3hRWJKBf70FR2ry6ES2R4zB2OLt0dkQUCWwoc3lkAVlSMEqj65fb7W/zoayNsLqDMJNHd/PTFEluVDP2iKfMmTZG8tfEDQnC2sNmbCFNduxxRr3vFDht7XzO7JYXH9+jkuXruIvP79BpUzBO6IZnJdBGBxTVuw16dxs8Q7eqAiP9ZNa5DHAm1UwFKzLU238MS4KHW/tRlX6Ixz1rFxRZ72qx/vtld9t/wFljKgEDzSoaAOHFiLC0Il5y4Hm6RYi1PQhiIsvi1Dw+aW0EAN9HPPQKXoHmzuwXEaRO7BoMRb3eGBoJhy27smc3z5yEItcjbx23N/8jugSuJM/p+qcPFA4L7nE2kQHGehdwv15vJw6KmVai6mZI1BcB56PUVABV9fx+B0qH9vbG5yYIuoGmf3c07Vri+x2nSfREcDOa4+8PIc9BNQTUNcKk7iOmtJf3qlItMVpJHdS7ADxnKC5fZXKz3d5zMDyVLmeKbKuYH6j4Pns5qeD7OA2GZnGbCQPOAdIE89iiyV04Qd+z8vPK7oRqHgoA7948waxgsXyX//4Z342B/pEUBRD/1yUDyQ/r5r4md/fdMpI+PccfEx5kCUVLzkJ4wtVQpr/fmVqEKAfcmWxorbkUY9/4solGlIgdqNsmrJyfQNZYoikoOsAzoIFmdzI089Q+MRZv9K/sYInKJwmpW5RRsLyPDZZYR32V9w1cx2fFCR/dyfimze1yUxWVXH3hxx1ncVT1H5tuMDEn/mQSx+L8FOuZR2q8wFLYjusOE/R3JKqBSUhet8XhM3RXvcM2H9QcS2o4SzzfcZnAXUn/MvWy0+5gMA/xEEY91nAr/TJWxojXNJvse/6D5YbAloadIg6AR0m/LAYs8zCDrGnPHfsNN8Ycoh4R13oC0q0nRTrLPyQSlEG4stvWsAz7IXmcM2Kl1Kq74GH+Dr5zl7gp4CH+AbvKWO4173U6XApTZp8jhtYQRqex3eAQ3xRpWKc5C2LwzUY8c+yYWojMSCL6VGb9EVvNB2PxOnMYWmFqyc07vnPx5cbTjPfim2HfOyQWdiHb/V8/PaYw1xyOrjFPiAF06YW78cyIMY5lgLR+ODQGBEUse2KfKrARcRaLHmlDyso5vGpws0ZTWhO0a2SesbLWYpSaHOe1BP1XJTzQiJ9XsWLiaJRsp8n6lVf2KlXPeehXsz2tAP9tTcnAYYYcKDKxR7KAtPoy+RT2J04kR7QnVhNM2BL4O3DHSnJhBQgE1jiWJVkS/SSXoezJXNcsiFJqUoBUsY5v/9eCNlxPrhlNiIPLB3eMaRwFsS1bh+L2RqYgp+kEjeytJCDlYJJx6x5KHZ/pFolzWev45F2lJRpHu7pCk3ZgderR0QB7inr96rpNgs16siU9ezoNZrcltPWctpaTlvLaesPM239qRy3luPWctxajlvLcWs5bi3HreW4tRy3luPWctxajlvLcWs5bi3HreW4tRy3/iDj1j3q/8+0dU9UDlv/N4etOeaYHz5tzUH4w45bo/AsPG2NyMpha6Fh67Gp6cdPW093nY8dtqa0+i9MWw9hQAr8Tv6n7n8DUEsDBBQAAgAIANtQy0gugG8OhCsAAGRrAAAXAAAAdW5pdmVyc2FsL3VuaXZlcnNhbC5wbmftfQk0lO3/dwpJCnnIFEaJnpIwKmSPqCx5kn03RAlNU9YZE8qSyShPRhEtjyTrlPWxjMIM0Uxa7FlmkixjGjJjmeWdaVXx+7/nvO857++8R+fEcc99X9f3+n6++3Xd30mwtjJbJ7xJeMWKFesOHzI5tmIFP2jFipVXhAS5V14Omf/L/cUHPWZ2YEUhQWaE+we/r5Gl0YoVGNRapqcA9+81Zw45QlesWF/P+8+HD3rgvWLFqdnDJkbHQ90obwPyYB2OBh+rldwvqBp+SBHe1LD9mu9W2tXYh6HpL6X+7tz6x71G4S2SpX4KDpfbhPr+8bqz6bJi9x7R7m4naExZgmV+a//YR3eIb8gJust8/hjzRMGU9plDkb7tfRrzN4naHY79pScIxnGN+PSg2rCZUXts+MwkGgubmr2kCnuSs0mtbsUqkYU/6m5t8qs08f7jqu0uA7lTnJkOBKtDB259YMMW8Z9v5P5w8ZIHJdIhEt7V9G7/AyIjm36/oyCqaTeJfKe8L3zsFPCdYi5S/aWOoLTHBb4FPybioprU5C53pIc+peIlJsLouho/j4I8LQ9CxrnBaAeNYguMf51D7cy04Nb6UL9323Bg9DbQrx9iRYRA2wLtsypm75zDRv4ZVqvX/9PnhAvyxslbmn4mSdrDQ3pVtIhD3JOd168/+2VMIRA/IFrk11XEqss3XTgvnX/Nvln5Zz78NsHt13Xo2k/Z9f5FNcEz9HIs/OOdlTtvr6Q9lo9UaiDG6j35W974VbeAr+g+/CErwNcHo+Z9B7LYI1nrg2qmU2+kCz+4IAw7KkDyNWYim+iCRrHyCleUEltn5hlrE4d7oYSv0z+vQzDxiLTa3AvCD+qahRuI8aeJYt5CoJd+j5qQjESR72xArEvDfr7JTuCR3gEuvWLeC9ZgfcLDfyU5WNKaT1LM2++Aj+WfiS0z81WTpEpG71ewDDU8Lt/nLcNZsokuogPiB0aLLmDPM5HTlh69hbwbokUsH+Sv8YEAghRjv/Ok7g9LgeOGAmU7kymSwd5C+vzABTz8G9B5s67ClXcDP+CmtaPEMxKoT1jkh9AG5Pj1z+A016tWf3z63JfJmSQ798+1P+9wDx/JfuyO6unRTmJpEl5N+MKBLRLl4J6Odo7+9DSUAZ9gBzrr4PPq/uQSLbwI0eO3DsFHbbL26zI/1scxqof1qHOwyebt/do+/PyQ+fk+Rm3I2+dzY5D5Od0WBH4mJyty7oQFk/HaTOf+2z42a/wxsXYs2YacpBcLZZSXByfZRLXtlG96cfHZTWspNM3O48dcdIsHWxviDyP4AeptQVkqnX5PnmQbmSKDhkPfXTULJLAaJI5WT5V2SkLS5RXk7MdHHVbLjCFUi7JZCJcYUckK6hIL8N7uJ76zpI40O5yF6BikUYW2bEXGo8xjkEOHuyeQ5y+c4Q336mxOU64soMtJumglI3sBQAI/AJLXEfevUndywOjXUh74USMgzebmD2OQ9LTuedcMYVBSjb1pmT4urw65JCGuAb4Nc3DV7rBUnZ2FPmamPTteykHf64EeTau7CZzI56qJxE7/A44uOOcoz+/K0mT1r6kIiLQJiGDS0tE1JdYKbARLDhDs7b1XGuG+hLQ0WTU4iRVHrnqudbT6zokIDpKeY180mK1I6+yOiChB35BZC3pUquYmMGG+hDxlJnROqibuQqGwex6t393dokXS0+g22xwyfjTdrrrLt6q/LL0hHT4R1i4LzVJeQmI1tBOt71KqQz+1mYmK6zcgerK8XWOlVNL8+PCT/Xh2yYhdctuB+CFEed+8V9gVCkSu5ypkojdi9J20ZNoSGHhQTZTd9j8SUXSyFnd3R+SHHDBJO7OrIZ5MIv6DC0N7HoKxunyzambnMER6jm1PAIXdwUkqwrMyN4VwRx57pyWZdmdll5unWeyA8ccnPyyU4Y0ogJJjoZHA8dtli898O3iOPM7VXY3j8j3K401iMCH9BfbvTw21+m0te7km6bWdYfKdNdf33tm1m1xQ94Mfr60QGVz99YgV9o64JAuIFn2yeoGR9BE8keZdKShpHdUtLATac+eR0t+NPtWS0t8FKKp7BPU474Jwq3XU6aJiBeOPW2YW2tPWOpGUXR23V+60duYzilU63n7xUQWyfGX9D/ulw4JwrVcUYAmBSfO8NrSJa11OKS+unKdyDAhc26VmLPCo5mmSyJO4gZgftj8KtErD4pFLjPADw4DF5cmQ8gnfZWsocOKBYZl959UtM2Kwn41r7OFUf65tfVCwuBI8uMXWquLaZpEldKtVrfnsOi46pT+sc6iy2o8Vlr4C+trz/T8DPyOdXc2i98R1uCNYH7v9i2TZlH72c27woXYjaqYviUqbcTNgXF0UGC3NsFkGgsOo3xxUDQkdKyg/hY64xRWkgajj8rXl5Ajd2g4BwCZLx3vNSp44Z58fLNPyHeh9pxjsOcNlaxp2pXP/WJe+l1mstcmfTxcunc8Ix0w5bv+A67W4rAP5WCqlRwOCpi/9ULmWC/Jg/8vDwbxRokW4fnYh8p7cYOB91j//HpDsfMiF7tWm+ycDsqcCy6O/i15rkGEyZm8jtEq41Z0rm9xQYAHr69QE+QFTR4+53hE+bcvl3cl1r0ryi1uxT0nadJmvfrUulUtj+x9Eys4zbyVnCCG10NDBSxvXIya3IyYJw776UzfqE1VrQ2mrNnrzApMF3BMBD+yORhbBKf5x9DBa60MPD93YtE+z1lGOOz9mcWaz4lAIJjluexZs8sMwkD0IdDuXy4XfP+1+6XVC1Vvh9d/IVMNGPZRXWBmDZfVga264NJooKx2n9TtoR4oB1QcT8Rs403d4olGLJ83vdEFMQLMi7A9tJIDtTXvpvVBigFvhr/EPN7ayNTLll1K/6hTZ4K2sZIfRIBUauEXODqXLN8YJtx6LorPO7XzgICjr3A/9QpLPJR+2pBQRM5z2dZQykeMCAFo4q/Mqhh1fpOpeBZTIT0tuHJ7by8I87A1M5OzeDoY4I4Pw5T3d8wL5xI2cpPnIoev2fdrD7e8CU9cUjaU9XnnUgPXJUitkYuiYJ/OaK2AReLmTYBQUlKxp/TYSBUL7vUDtTy9LA42M5+MDpmiA8nIMpUwrKN8Eb7J75WWhfV4vpbj2tvzNaGeCOFBdifBmoqhGnZRh42J/HrhTrF91MHSMfA3yH5hMqIKhkOdvi/PVz+kpe8EitI+Mlzlg9ygeiC9L3Pr08kxIBDFRyHxrg9+Tg72IjHsU4YSeVB2T7iPT7dtecAWkQLJi2+14fGSz1iKStjMGqRUSkWt2cT1G4S6lwmEiyU8H1F61LVVVxxGLNZXBwnYcYXJysS9e9H2AVvYoEEJG3M9VtCfk489jlbnXpnrNzZ08Qsd93FpG14D2FHjeTJVMnbV30MVngr+yrBNkLe5tcujMeFFMCRpeYkuib0gGU2PEy0vR1xu882uOZ19SwDyrzqhrnLFJKdXSj/57CJ/L+FjRbwO2NzgmAAqiV4rQklzvLSIwkkamEUHI6UqFND+EpycLlCyk6LTi7K5Qv6B2wPBp6iXMeiUvi/l4ecWnl4P7pt2D4/EVMMCzQxIOKFsBJ4HuQuSJGrhedKIQ9WkYDFcB1dHkGup2NUt/5VshVZIy3yeK/DyRBIFuf3BrqJ/Ozu4Il4Z595Jm23mNqyqn4zHi50ps380EWeCcrDEie7vJ7rUAv7Xq3bNe18pFtLtnUyWqQvPHNK2Q0N2oRBpFNSvtSF7d3uPyFjjGsbW7CCyGSxovshYCLbCf0jjDg8niKXlSJ3bZX0TryLdLFPt4iKF2JAXhTW+LDZrCcHiMwZvuA7HBFhYTXMfPwTJt8mha7Tp7SBljRQf9MLBWSJI5+0jDXoszerHztlFnuvvASuzNqQoZiYZnAIEZwhpf1toi3MJU3pUJJqp/FYvTgAdCoImOP16+eVg3bScfDFSpRw5Z5Qzdk/rdlBgmQ2pSrFEWAuHHb18C5BxAVogaxd7fa/Gq+8jw20CBuG+rSeu/IH8Pf7xN+7jHuPBvmRIvSZKOWDnalmeI4nn6xYVIvumD+rpz6yWlqxa3uLjMC+Gfdr64t3IJTeIzMkWdvA19UNcpKbbYStTp/K/v2UfJ8Uy+U/0eFeVdU0XFoUl6+K/3FfsM9G77UNrhplNNw23We3+YwM3PzmRLxn/xVJhpqDd83rhrFbIjf2ESOHBs1bCSahCWRR9M72e+32LnD3/Itwq66fNjG707r3vaCy4IeoylK14e9BI15zqzyzvPnFTrxnVdvcO3vm3F4+Ir5UcavqfQcVHKN5XD/uT6X3unqHGi/6+qzfXfyrc0wxx4Nxz/Ef5gk2zFiDHDUV/Jk/vn52H+XCSMcBmpbq4/xidZcXdBFPYG+IP5C0ZYPAy7TkjX3cWNs5QfLh7IVNytvBZ39zMzF49kFiVhYSD4X0BCQeXLz8WUKQPOVH0Qhx4EjJy2R0x/hBowoPpvLkQ9WdfAOAs7imcEw1BB8MXjXYKlh1vY0PV6MEovmJch8CQlZdNXAduyaAxKsHTLDB/dkdJxeHvR0x2DvS8NYUVrQRclnwovVDC1M4GTXpqxzYV15EjpeOp5npKavHq0ErwgnuNGRo3b6JEWXnrEzGE1+d8M0tML8vXb7JKfcBlYv+mupyMcM/cjaBITpPMDqHBqhKj+cGHUGTL70mZu3KZx8Scl8/QISqaN5hXJwQiOMb6ZYbj06r56zTBJrr4Z71HJU7Pz/DEfPwAaK16+5gY/gBGkGYtOFVK/KP2Lwm5pcoiT45oC3NzwgX2fIv+MuEA7dn5hAabi9ZciS0XWk8Y5uHV1iclKA4uViJMxGgTV7wWjugxB/i8+vt7c/KL0gV8N0xdb8TXesPUh2EoS84avf70B9O1Z419rI2pIvu+XeeakwOJYUP512e8uxWrVgud+sfwXvl/+bAptr2vb2+oWZdp/S36lv9G0aOT49fLnsBF0uAZjF/xdRrXXLXjuV1/6/fKLktiTTna2711sadXhbl8rTfKfGf594oUmq34BPTzb/2zbNM6p67tuvd/zg4mLmO1v9PCiZEfbG1DbxqnRMJ+vNyxg4iIW+9tlnhtTTnm92d/nh8N5dWHBc9HLoC6D+n8EqilRnpybk7m/wdcCWa7PTZM4s8Vs2ETlcGBSYlGQLLaWpQCcPTSaVlEkCv9g7EtVhepRaLr0TjA1IySMqcomqcqRNHAU7aAyuS7acKSUN4Jt8Lde3Yz2ZuTwm6lnP7J+Tx4HPkh6wyZTsqoHP+Ug5nI2Cgir73saN+S7VurRHZOev5JvVJs5vJwYfs1qLHUJ16PUovG76hOHWNzR33fTkZKLxBQ81oTzAzgzKE7ozDP72rPxHLf9NNGIHKVeiow4f8PEpf65gv5/18h2B8ZJ8Tdge9bH2Ww5gkyANqhDMoOzxjzuwPUmNCaUD1w/PyDm7v/EvIo6tLcBE4Bu3v8P12HZr89ijfsGBfvkE6tkqrZf/ABB8rC/e9J22xzhZHb8dy1o4QHYptDkp7MDpLMuidLkN2i4VtsrGshnCDM1FNtSx0voJfgbzI1JHLI/hEOBjR2GX1yt4pFQ7DM7eb1M4t5b917EWhlShY/WBh0rEps0U8HRsq+aGGo5Qqo47yGOUsfhtUn6qecv46UYXbVSHMSubSPidhk6cb8ph9BnXFHy5M6WnWVKfZ5BLDmAirSDIIDGCfACGhlaMHsqe3ZfgaqqJHy8c6v8khwFrtVuZHpxTQtjJt7wLmV9wgVPuHNvbS3B5xCGyQFz78NLACk1GiSXsfmuh+CiHgGuEItZtpxqdshTzFQlbvwKyfHPcMh5J0NObagVAaUGMQFRphdXi1s1dKCfPM1FP2xoOeyl2TCZLZsTjfTpFAOnGjVgqNfBQUdurgFtPaRNh4y0QMMvSasI7Z+ekp9/jE+HCx+8uPWnCglvBlNhUKoEQ4hv620/T1wlozee7NVhPP4h3pB8PFl8S/MkfE+7EU7xidG+ps6pjU67w2S61IO9/fb4XFFKvwgIGloQGWTwNOQeqMkv6HTY6WPw3aFapQoK0bFCqt2zJB8lcasSWYExrP5Lt3/bniaEJhwef68l6V2CLixBh5cwCuNpFPi+7haXVGo5prpWCJRUk+vLL4XvU1CQOxoBg0zMOMTu6DL0oob+ZvjEeDqLzDQyHU9yqO1ViI6x0VlPoJj4lTfSKM+1wdFyEiwhsW4zpP+TA/zrWhDla+C6mXTxO0bcUfvofYAW/AZ3FEp6c5TJZiBDgtGmn4ryB8iZCLUdSPTR2zoQX4SntBThwX4dJTBYxKqEGjwvf91yM/UNIE/jBzO/KD+Yuq0bgspk2pSE2G5enFBuIBIjKj6xM18rxIBnhOLv+wjgFpT7vtmumTzFAyJb/pOt/Tku+9820cuPLT+2/Nj/P491bvauZtRQ9WYyHgsaMOsNYPEJBcR52xiowdpHdxi8SgP64cI98bpsXjYoFzGunuIoES44ERXFKzAcGog7PKAacAY36xP/I5Cqq2xusTmq57MhQlQJE+zWW3RrIz6Tyrv/15DMk5sXcj28mzY3qrim/CGtxxCGwjP+/eLff4/toh4/RnNqaMrus88GuSFR/C1A8Ak1tTtfKvoFqFbi39JjeqCLWw+I/0/bwKX/l7aBL+y4ydsWP227+DZF8d4oSBXvhkXTej6bPbzt7c6HS2zR+K+EjtOxzBas7kxGlWCEi9aJviXqA3o2RULqbvBp26yU9oEbvpld9U/VJeyXoMl3QrEpTadB3Ht8tjBtXnrR3ati3zlFruiMQ8hpkCV3G0s3cAGlV0BaK5bYBIq4b8fzXHKaSYDyJfaB9GyUuR4PjNqMRy6xkVbse2qZlGVSlkn57yCl+7lmLe1K/WOifkTo3EhOkD7vwIulE9GAwxyk4YEG1VQ4tWqWd2JFE5UrJ4bSmdJKJZMrbDpkOzQnzRY3dMR3R3gFt6ow3rmTaORGt9BBpaYKbxL7wz1U30VBiAUMxzErpskbkCAuk509YJcklNjn4zZtcZxMRvWwkVt7AdV50Y3g8RuDPKdjrql+A0FK2N538KQ/SU5Hy8uCGTKLERHf+offFnx4jrFMyGgZfXqoUsHlJL6EE8Soqs6CGpnqxpaR/xGQaqGJv9tFfayXJF2Vj5/EFBUhiAyyq0zKEpxcw+MkoTJhDUuxapOXmSkyEZ2Wb+A1CazSJdGFRFOr9nYHiGc2BIgaMD8+t4oXWk/i9HSQZ47CR200c5Lkt0yo4vCFqIoCeAOcmyEDIUwMXi7KuLddzpyJWLute2YmSDd2Jh5CYZNqnZLFPQ8xERFIiEUEMqJ2I3V0KXO+dRtXAjLOSkhMp1W4T8oBxPVL1iAsJsgVUvwm0o9ENqfqaJHSKmrgJmIbGBsH6ybHVDr9jHCTPkAVBweqkrbkU5POYliXuUzH0xSwEY5LEUpBjnyW8WxuPwNm0NeovoRspshzZZOclr5vB3Zbg1YwbDw+/sKdGqIpkzP3uObvewJyY+jsfGzfysRpc9dubI/5we4wq5qSbQcSheS7k65Ipe3Cl8sC8IQ2Lk9kqgr1+uNCwpCL1tg7NQA8trcHenn1uwVCEnKlEeNX9Hpa1Nv56ivrtkbHlKV4zYKuCwFJ6qWygBZoiceWYKddnCPNikF0AJgEKdPUdKU2xb9VgMxj5p1rme+u7XdtSVu83p+ZcI2bbmHOvXLjJoSGETEtZRpbAxOtvVhtB2KnzU2cpB9FJhzh/4NSRgeh6KY3KNxc2D2IGgHZ3eTHeEV4w5YZn6PhKlMHTZD+HRHj2Yo0B+cHGzoqRKxIncEI8bv5xii9/pQ3+CVcvQSPpeARJaVP6jfcEbg0IWGrGppvT+ULt1PiEsyhlmNOoW19BuAwZ/61lIqhpMtDHWQYBa7ejvKcpdKvpWm5Z/iH1QbfgmQKyXTDcTRaaahFAIxZroeTSm6YOa+14QlhTjeiVpQ6udTqm5N5q8dfAeOWODvykzFZ4pDbDac1XLWM6NU60btkTPPDri2x8ZKZe51LCoRgOZ+oOKaeU1uLvw2eWOJEiQfx3KHPRsaRLZlsw+ln84/IQZPCipckUI5HoL9mzgEuBwUAEbU9heSllOsmT7l2vdWdfZcSJ7Sj2wop5ZAxFy4zn8vV6RMwmD57hrxaVadr6lZoCH7xzRm6xSVeOQKqA7KiPPVzR4xkowOjUVJuDVhg5Myg3h+yULOlzPJ7I55ZDohG8k4CfmxSQMmQsBQo4PS4+khat/BS0yF40/UIAmjXrvkki3M4V4JgYFEzfK/RUsfTtHmoQ9LlyV2+WXq6tAYJagaJZ4ItH2xp6px6G6q55MpieFNxjcbcc31wK0aT78oAqc0MWBOWQhRSI1X4FGPw/4CXOgX1ldDS9NB6QugUQWhHKiLq3WuutZxpURT3bli/DtjhupRwjKT8d8npMinLpCyTskzK/zYpeUIgGME5BsuZx/b/h4Rejdbbkp17QfjcEscPPuwhQjZJWkclLBH7p4VODL08biiw33bxs5Tnbg5rXRF+UNewxFosdBlnT+68vfLWEsfM9z+HZpgKHPcgLeGMlDIjKvdw6bNawsPdeq9tdW/lTjXIEidhJYg1LjeFHxjmLMFIqymZnL/4JNMqlkigEobddlsKHL9ts8RJ2pywpFcPLghbuCwhEA1QVfT9lTtf5C5xlPWVLv4kl71KhUuUeUiVaHMbPskPxxfP3l6czCTv4bJ3Gf5l+JfhX4Z/Gf5l+JfhX4Z/Gf5l+JfhX4Z/Gf5l+JfhX4Z/Gf5l+JfhX4Z/Gf5l+JfhX4Z/Gf5l+JfhX4Z/Gf5l+JfhX4Z/Gf5l+P8L4K9lUYKO6rI+j1FeYMhE8qTgJL/jHpyz44KWKV/7lYZg59/2EM7LFHEFwvNL69GKT8OHN/tygf3cfTQU++H74IyeOl5fstCp55rbM2Irt3G5UCMZn7WG9tjzKIL3Hlzwk66Y5+qM+Y3SROxw1sJWquHSv/UL+N40gG9MzSFiWwhhC9+Jn9qv4vb91sfkezuGVe2exUcs8VaWeohMg4UffvA0/LVHwPdGAYL59R6Uq73acfxpPw/Y8z80jN0rq7N3mhnGXvjh7bjfer/96PhQvD6m1OzssMwGj58HPL3q144L39ou6H5y50y7r8469Wv33hWrFHi8O8vvuBTvzA4J6pmu2ffTY9b+/5kN10+13785mlf702fR/3lF5y96vwD/7fFzJ99Swd9efvz+4mTdfhG73BMBD3NrR1t+W9CiwuBhn0ybGysC6rNGjgL159pQcvofo0Rl5CLGMXnzSLwkSlXOV7dP/Jgi6q+55oXPMt7Unc0MuwJtNQfatBqTp1DsD6hj0LYKttZ9WcQIy5VcMVoZur9pZq4DGzlzyX3mUt7a3QS9MFooGdLfARQqdNbwXoiH/76Pky2q7pStswHR0WmJuNKAN/o45D5i7T+7MU8Gro31PyTO0c8l0xKOwrweiN2T1JQLKdNCIznvthuExRPNcexxInt8sMWdPclAstKxs+n1QUxcUC8skkkGYj+4oHuz1Huej17a6BaaQ8+abfXts50fmtpAtnqjkfmYzoRPpffDOirGp8KfHULNd4bvAjIHVosOF06VZYZT33VXjT0jd7JrKyhQSujeE9/f3XQ4V9t+i422aC/HMQlUJuG9jCru9C3f1z3kSkoNRl7WG3lzQyOZANNwBe1TQvcz4P0hGgk13kwFlO6kHnkrf0IR/h9tfcTA6siB91h0BjGtRzP+AZxf+q+pLGZzVvUs54E//wZKZXxP5Ie4yA/eQpL4xjStfbjSYUUXE60XK6/OcAqGx9Ou0jsDocBhOXMXfxdjh8JH9jUpYy9d7eXwFKxvmUiV65Xv3UvkpW5khpISTm6nqcA6HzY/2NKYjdLJJGcGzSavB+2G3+7QClx79D09babxn73siMPJ4jrqSZbeYIFI7bDTee9v4L3Ga0+0rbxsh+28IjZ4kFllyewJEHdqhEpykj7m6vmqCJ0kPzXuuSPxpO5sHI7XcBK4zrgbk4Mcr0FVxJat+tALTvAPzMyLRlZ1Np9vLlRGgfsZl7PUR3FfRcpWkKS3rggy0TmvHvCmiMGVoVlSZd/D+uzytaDgWo2AnmjEyY9iEoPT5huT9A4He/e6pvipdjjoi6oPohBFq+6nDZS/3SB+qLR469OEIdpzY36hsbeSAcPPc4MINqb0PrNed6234btUxjvDYWi2tfa+id3BZ10fcbGtqKIW9YRC8ocTvnaJ9pTv0xnctL1XEnWy5Vwj3K1HWxWOTS5waqREI28ZmSpPZBuZ5ocW9Rt4svgb31UWzLlPvgNAq4Af8ZlVUt7526db5MkOHzH0M6eZdtZnnh2KsIigkl/iH03PBJIphZHxgXqmKHJwv4bz9PmqOdD395FJPoIaWFXcHINQ8G/vG2qu6FwkSVHJubTiXbARTlYAgO+bv61nJH6mgXIAWcV6gggwwu1QiEa2cKqn2kVrquae1AxDZKxgTDaVw564frkAP0ivYt241zf6/MsMHEDa7HMVFItQOd3bzx2/44wBbfuJ8lHM+Sp58vpoZOjh5lxGW7yYQp8/+ZpmdG846G2mfxJtMtkntASGQs7MTRa17epXADsOh+54ManaVsJoii8qZfT4kYk1ZjhthfIalDmwJabvKq0KO18VpwobXBuHdgsfKQ6ZrJ3WO2NvUMHQTQJr4/r2u8zdP+aMekWpzNoxmu32tUnbiYHZ4az+GmuoPZY4XZulsrmGSu0mMmaJCLadJ27VWlA7tkR1LXyirEd3i3MovTey2dycwHJsSVMzS25jnzrMZHRm+b2d6pSBsleffK399BI9cnsLmm4SL04057dUOX3qCW7yuT4a3xCW6nmQX6wF3M69MNsFerkS3Qrf1T8+dQ0/eTsayXMLBjCKv3tERzkri9WVRTkV6PyewWRqTTuQ+LL292fiMezK8nLBFnzJtFZvZJeq8+g/Vl/W8EnDmmX/js6sDdmIPw34NxF/xpIBGXGX1bXVNMKphHg3mJyvPIvIf5HjBnrhdmxDuapBOaF82nKA3oJ4YVpAzt5M64pOtMMKiXYHYF7dhcNnT2SpvPMjpxJd18qSyoS0CKyDyQVouUZwS59ZxGNiaC9aNxXq+SzA8tbcHYBBnVsEpTTk/UcaBx/srTvVqqFJ9op7Wqk53huecQPYBzGgOVgJSL0xwvFar8Unb59Ke1zU2PsQ3aPKcbxrd6rxi5T4CAZO5diB7/iyAFXhPVRD2vz4JH1GdlITMaWJHQ55CB5OKGqk3qTI4INxuEovF6bmvE53Kmp81gumm1qBG8JQ1HHnGzrI+61cg3rlphN70OeRRfgw8hhNh5ZLZrTf1evrqXaPlSenGuGkDpW701dZ3npf+CoX2KryZ7z1QO/6i6HNzZNkaNZ8b9thduo9880mey4IbejGh+MdmFU7m+L9/YE06cAptF3Z6CC9EkvVxWa6f3EiGmLUK2dGqGA87lb4Ucy+G6j+QSt4AzWFkpGDa6DeV7/Pkqtg6+VTtgZuMXrvVJaZ2FrZ3oERsSOFjM74uTuza+Hj10UxZ6SALf06Cq/jUXaolINvZ2TZ1/y75yM/9ywpcEsvmV43Erxuj4jM/BapkTPz8c3zlcBzOZGhhfUolaCICbCsQwnCnh+gMuverrTpfZ8aOE8ukMH65jxDfAYS3ZmkggPIsuTXSh0BHXVnn76NRg5R48X3l8jWqVxwkIOOM+rLikt6KWJ4nBkzMLiZX6/KJpio3UNtgsApMzZGuMqpcjDpXzKDIPUuf1W6Xf8QtHgYUoRas9kxjteAZZOl1A3apncY4JkA9EHmgJ7mX0EJH8+iDzCL9VIvBjlWWSZj1quFrwaMURKvJplJVD43t+CyMrg//Vsje3vBcOb1a2A+kx5Fceyw7FoQaQzBa89X6CrsbGTak10sorKVy56aIFyt7bBeVN1ZTNElzYhoZAXVDl8WQ+4MHHkor3D69BtfeBU3vLlqmnLwRLVgWKC/x55UqEEFWrW088iT8nxXaDJkHHNQoub5vPfpN/WUWs2vrmqgUGT8xoMi1EnsWtzF/frOhuJrDVrkFZTIFLhsO7ibkATWiUSnMMoS77F2tyvN2er4MF7nCIBonXcFKSw90pizqooj9aHfoKVMVe8gBuZia2Taa9Z+R55skUxT5Uyqfu7XK9gwqVErVe6TGFBtCnFfl7EWVMbebxYxdSd1N6NvTZtcTy66KKM74a9prbKbDu/33mC8SR+jP0794iHGNIqndQiK5Vlz8IKav3zS/VT7LfSVZjASobM6xzO218qlzA4Nny0/uNaQhKX4KDqrxumHrHNWUq1kg59Y6bKD30Ju5QR75xedr0mrgHGtLjpJCMTmbB5S2bI76++9L/SOjmLAZR9LehT+EcpH6c99GDQGzr0YrAeyP1bp93PYDGAkE49gnkAakuciD7nN6W4OCSG+DQj2LgE7a+QKi5kKge6GyUXkNue6bkb234KU2vl/7X+4eaZutX7xWI1i+1RDJ/wFlwZOeNNctmLAMWxmSVBNybYJ6KxSGpfkMez41Rs5gbNNGf6VYh0H4soSK2v2eNcogMeYLWi4Gbwdsc6nhuwzBrvRU4+zg1eXeJOztxXVzo0O5kSO5qwXt+N/bZMFnO/EB+IaOrWUnEPJe6vmvQc6RR/Rjemv20un1QN0+is1HbofjlQCHzgb4R55lqgk5BBC0vGQ0YyWkEG3WAClZk+gRF+gnlv5fFjjV/0p3/uxF0o8vwZEqGl7h2E0+WGNCzmnmhWDHCp7uyAj1PyQ2flBULLjxAMt+strUOzqcs2bqJu7VmVMezm+SUIWX50eylbM81AIdme2EpmtXWJgQOA3AmM+E0gYcn/fGR7WPLnOAJVdT2E6763ZA3CrRfrUrPJmHUvR43uajQLrBTo+FtIg9VNcs7k+rSC88i1xx7eE6OTAPSDrQ8FTZMGtP3K4fsm5+FTVH1Y1Jd6ygSW3pNUjx+BvyyKxPQ/J7bScYC1V4NRkyPvpJOS0ubmTn3gRyC9Ird8t8lVhRM0FB3HviwkF3TJVrskYIZBb6OCldDQyoycBMl4GZLUB9Zg0IIc2yOs7DVtvF2MwE2NQEbbmKvHV3vhtwURR9JB6TqSaqs2EjacpjFjaPDdJdabeqPDdZMK8rb9xw/GaBp8x9d31SBtVYtWezkrK1GgotvdrNGKIqxsrwtbOE5/hqZrqs/ob/2ygFqifYKEPenn19a0ouTXc2RAp693QUHulpfqo4zQ1l8LEj4qrqp/cchCZGH7r3/YH9sz1cuVFG9f2hKWq5pycrgl48EoOMb51jQTAOCBfHizu3ZAeiovwyq+/HHqWM1fEmXv/uIY2cLa1iPmsSCZyBB15OF7dIb4tevsWXHDy4+G4FkUj0whHk/Rks9GePs/97B63vI7A/nBXUju5V3hNezletMOmZz3weLI4ClIDfvca3PUwroc1+d3wBnwxvME+3oisqlSa8/naVHwYGkWeyuIwC8UUTs3WcSPTXS+y81IMaBIGkCmcekvy1mu501aJM91nLU7HzV4Fzorz3qXqviXrbBBaHmjAYMmNBEdQSLmM3Phb4mOa0H/z/okgEh/2vAaPsdsHj+Z1ZYaf1rMqnx9K/Zrq7BSBzb3Kqg3xxNnJlkeuzqDQj8JIElXGXM8yylKXC3t3ldp1BTI6tHXMdTMPzj8/5+NW1Tcm2kX7OmfF+AYns5XUjVCIcoOw0vNJFSynTSZvyFqSXp1XB9GtKtBA34ufDWi3CO+FVsbO1s6HHEXsGAGkxD7S3If+W/cjOlU3frvnWpQ8ObIWH8f9qwKd+omtXTyt1zfPtroV9DceM631dgLt9q1tPujjdBGCZUdFQ+yxHdP/ZhXsp/+bJU6Y4qZrQbsNA9+0mJtLKTfh3Zw2FB10pz5zwB6NRaciZS8IgUZjkJ2Qv1jGeyfAY6sz8YNojIrCVwIvRFVxffVVa5YOqTQD0fKmVJcwiqcxp4hBbEKtrbKqivZkjj2qpmvYndnoXi1xooFT5G63IYgOQMS+cVcBaLwQ8369GkDbVDEKvIyuJhC4Iby7xe6ThrjQb7Wlgd2RBnlsvU/XpoIcse9k7qEq3zGmC/ZTIk82u+b72ekaofPbI+mPs2rCUDHjWe4sDHAeU09l9VHXgAS5sS43fsWm0+Eq4QJ7DFivDOBjr0vCxzxgCDz8NGtgSov5qMSngYL86i4Zgl5xEY0yH50IAOoazNBOnEsLuSBUhiYT9EYeGsG1rveUTqDvGxhwpgwQoZz5fgQkTRxMTrNou1IzD0w6xR7wlyu6lOd3DEJoHRvXTVod9IRxb/hbdpwq+HBj+k6l9zegbqCNsucz4Ydld7uea2W6HFoNUNja8sdEnjtrdEufMhmNmEUTYwE/bK7NOTBr4OcKD5touGvflX/nOb3e7JeVH+Knxs2Nka13ydn9EiPyClYupXfDDm95BH6UVwqBi1vAZuqB+g2pczPUuWwlLN0fGzx19mKFZfwdPte55ydklBdUEjL2qb3UnboWdjJ4d3h/kcFUDUa5qan3SRM4K2Kisn61wcwTY6Zj+5AvTCVw82y3brDl379UfkxWRSPfuO8G0A5/SmN99Py5MFSh+rnooWO+VGWqD32u7fyRl4CfajyvBOXmCCG14K3Krb8Wmi5E5WmKAXDGvEbTbwysD/+95xrfr19GtLU+9AOCPYzgBxzT/PUz6YrwVVc9dc/N9ItWgf5xumb56w2FXYbeG2kQCe8GPDcRRrjDJ88+F5juhNX/8rVMatZg3vc/0aySxd1nJkKwEbzvZ+DfVCah/tuXSq3iUnzQW7IFxVnNoHRVKD3EpK3g/jt80Mqk8IBH9P8CUEsDBBQAAgAIANtQy0i46rdwSQAAAGoAAAAbAAAAdW5pdmVyc2FsL3VuaXZlcnNhbC5wbmcueG1ss7GvyM1RKEstKs7Mz7NVMtQzULK34+WyKShKLctMLVeoAIoZ6RlAgJJCJSq3PDOlJMNWydwcSSwjNTM9o8RWydTcEi6oDzQSAFBLAQIAABQAAgAIANlQy0gVDq0oZAQAAAcRAAAdAAAAAAAAAAEAAAAAAAAAAAB1bml2ZXJzYWwvY29tbW9uX21lc3NhZ2VzLmxuZ1BLAQIAABQAAgAIANlQy0iqiTkF8QMAACwRAAAnAAAAAAAAAAEAAAAAAJ8EAAB1bml2ZXJzYWwvZmxhc2hfcHVibGlzaGluZ19zZXR0aW5ncy54bWxQSwECAAAUAAIACADZUMtILKqJ27ECAABUCgAAIQAAAAAAAAABAAAAAADVCAAAdW5pdmVyc2FsL2ZsYXNoX3NraW5fc2V0dGluZ3MueG1sUEsBAgAAFAACAAgA2VDLSJjAjiXHAwAAPRAAACYAAAAAAAAAAQAAAAAAxQsAAHVuaXZlcnNhbC9odG1sX3B1Ymxpc2hpbmdfc2V0dGluZ3MueG1sUEsBAgAAFAACAAgA2VDLSPhisWuEAQAA/wUAAB8AAAAAAAAAAQAAAAAA0A8AAHVuaXZlcnNhbC9odG1sX3NraW5fc2V0dGluZ3MuanNQSwECAAAUAAIACADZUMtIPTwv0cEAAADlAQAAGgAAAAAAAAABAAAAAACREQAAdW5pdmVyc2FsL2kxOG5fcHJlc2V0cy54bWxQSwECAAAUAAIACADZUMtIm217W2AAAABlAAAAHAAAAAAAAAABAAAAAACKEgAAdW5pdmVyc2FsL2xvY2FsX3NldHRpbmdzLnhtbFBLAQIAABQAAgAIAESUV0cjtE77+wIAALAIAAAUAAAAAAAAAAEAAAAAACQTAAB1bml2ZXJzYWwvcGxheWVyLnhtbFBLAQIAABQAAgAIANlQy0hi/l9jyggAAPA9AAApAAAAAAAAAAEAAAAAAFEWAAB1bml2ZXJzYWwvc2tpbl9jdXN0b21pemF0aW9uX3NldHRpbmdzLnhtbFBLAQIAABQAAgAIANtQy0gugG8OhCsAAGRrAAAXAAAAAAAAAAAAAAAAAGIfAAB1bml2ZXJzYWwvdW5pdmVyc2FsLnBuZ1BLAQIAABQAAgAIANtQy0i46rdwSQAAAGoAAAAbAAAAAAAAAAEAAAAAABtLAAB1bml2ZXJzYWwvdW5pdmVyc2FsLnBuZy54bWxQSwUGAAAAAAsACwBJAwAAnUsAAAAA"/>
  <p:tag name="ISPRING_PRESENTATION_TITLE" val="03【动画PPT】高质量商务典藏商务汇报PPT模板"/>
  <p:tag name="KSO_WPP_MARK_KEY" val="e06764e4-285a-4da5-930d-b8179f86d6d8"/>
  <p:tag name="COMMONDATA" val="eyJoZGlkIjoiOWJhZjcxZjYzM2E0YWUwMjM4Nzc2MmUxZDE5N2ViNjQ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兰亭粗黑+细黑_GBK">
      <a:majorFont>
        <a:latin typeface="Open Sans Semibold"/>
        <a:ea typeface="微软雅黑"/>
        <a:cs typeface=""/>
      </a:majorFont>
      <a:minorFont>
        <a:latin typeface="Open Sans Light"/>
        <a:ea typeface="方正兰亭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2798</Words>
  <Application>WPS 文字</Application>
  <PresentationFormat>宽屏</PresentationFormat>
  <Paragraphs>251</Paragraphs>
  <Slides>22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8" baseType="lpstr">
      <vt:lpstr>Arial</vt:lpstr>
      <vt:lpstr>宋体</vt:lpstr>
      <vt:lpstr>Wingdings</vt:lpstr>
      <vt:lpstr>方正兰亭黑简体</vt:lpstr>
      <vt:lpstr>汉仪中黑KW</vt:lpstr>
      <vt:lpstr>华文细黑</vt:lpstr>
      <vt:lpstr>微软雅黑</vt:lpstr>
      <vt:lpstr>方正大黑简体</vt:lpstr>
      <vt:lpstr>Segoe UI</vt:lpstr>
      <vt:lpstr>Segoe UI Light</vt:lpstr>
      <vt:lpstr>Segoe UI Symbol</vt:lpstr>
      <vt:lpstr>Impact</vt:lpstr>
      <vt:lpstr>Wingdings</vt:lpstr>
      <vt:lpstr>Microsoft Sans Serif</vt:lpstr>
      <vt:lpstr>Arial Unicode MS</vt:lpstr>
      <vt:lpstr>苹方-简</vt:lpstr>
      <vt:lpstr>Open Sans Light</vt:lpstr>
      <vt:lpstr>汉仪旗黑</vt:lpstr>
      <vt:lpstr>宋体</vt:lpstr>
      <vt:lpstr>Open Sans Semibold</vt:lpstr>
      <vt:lpstr>Calibri</vt:lpstr>
      <vt:lpstr>Helvetica Neue</vt:lpstr>
      <vt:lpstr>汉仪书宋二KW</vt:lpstr>
      <vt:lpstr>方正兰亭细黑_GBK</vt:lpstr>
      <vt:lpstr>黑体-简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03【动画PPT】高质量商务典藏商务汇报PPT模板</dc:title>
  <dc:creator/>
  <cp:lastModifiedBy>̲̅S̲̅V̅I̲̅P̲̅☪情何以</cp:lastModifiedBy>
  <cp:revision>628</cp:revision>
  <dcterms:created xsi:type="dcterms:W3CDTF">2024-05-18T15:23:17Z</dcterms:created>
  <dcterms:modified xsi:type="dcterms:W3CDTF">2024-05-18T15:23:17Z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BEE1202269F4CB57483652656387D6D1_43</vt:lpwstr>
  </property>
</Properties>
</file>